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4" r:id="rId1"/>
    <p:sldMasterId id="2147484928" r:id="rId2"/>
  </p:sldMasterIdLst>
  <p:notesMasterIdLst>
    <p:notesMasterId r:id="rId51"/>
  </p:notesMasterIdLst>
  <p:handoutMasterIdLst>
    <p:handoutMasterId r:id="rId52"/>
  </p:handoutMasterIdLst>
  <p:sldIdLst>
    <p:sldId id="924" r:id="rId3"/>
    <p:sldId id="257" r:id="rId4"/>
    <p:sldId id="884" r:id="rId5"/>
    <p:sldId id="849" r:id="rId6"/>
    <p:sldId id="943" r:id="rId7"/>
    <p:sldId id="944" r:id="rId8"/>
    <p:sldId id="945" r:id="rId9"/>
    <p:sldId id="946" r:id="rId10"/>
    <p:sldId id="947" r:id="rId11"/>
    <p:sldId id="948" r:id="rId12"/>
    <p:sldId id="885" r:id="rId13"/>
    <p:sldId id="860" r:id="rId14"/>
    <p:sldId id="886" r:id="rId15"/>
    <p:sldId id="949" r:id="rId16"/>
    <p:sldId id="920" r:id="rId17"/>
    <p:sldId id="950" r:id="rId18"/>
    <p:sldId id="951" r:id="rId19"/>
    <p:sldId id="952" r:id="rId20"/>
    <p:sldId id="953" r:id="rId21"/>
    <p:sldId id="954" r:id="rId22"/>
    <p:sldId id="955" r:id="rId23"/>
    <p:sldId id="956" r:id="rId24"/>
    <p:sldId id="898" r:id="rId25"/>
    <p:sldId id="935" r:id="rId26"/>
    <p:sldId id="957" r:id="rId27"/>
    <p:sldId id="958" r:id="rId28"/>
    <p:sldId id="959" r:id="rId29"/>
    <p:sldId id="960" r:id="rId30"/>
    <p:sldId id="961" r:id="rId31"/>
    <p:sldId id="897" r:id="rId32"/>
    <p:sldId id="907" r:id="rId33"/>
    <p:sldId id="908" r:id="rId34"/>
    <p:sldId id="911" r:id="rId35"/>
    <p:sldId id="939" r:id="rId36"/>
    <p:sldId id="940" r:id="rId37"/>
    <p:sldId id="900" r:id="rId38"/>
    <p:sldId id="922" r:id="rId39"/>
    <p:sldId id="851" r:id="rId40"/>
    <p:sldId id="901" r:id="rId41"/>
    <p:sldId id="916" r:id="rId42"/>
    <p:sldId id="923" r:id="rId43"/>
    <p:sldId id="915" r:id="rId44"/>
    <p:sldId id="941" r:id="rId45"/>
    <p:sldId id="852" r:id="rId46"/>
    <p:sldId id="917" r:id="rId47"/>
    <p:sldId id="942" r:id="rId48"/>
    <p:sldId id="848" r:id="rId49"/>
    <p:sldId id="895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0033CC"/>
    <a:srgbClr val="FF0000"/>
    <a:srgbClr val="FF3300"/>
    <a:srgbClr val="FFFFFF"/>
    <a:srgbClr val="18B2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1422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6160D1F-9D37-4DC9-A8D3-7023C2DC75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3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E5E6925-1407-4CC8-892A-1549FC6294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066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2A2E56-CDD9-49C3-80AA-2610597A2A89}" type="slidenum">
              <a:rPr lang="en-US"/>
              <a:pPr/>
              <a:t>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105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109C58-1996-4890-93E9-C6FBEA4DBF27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3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4D1915-D0F3-4F17-B438-676651809405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13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580D0E-FC50-4D0C-814D-896A44CDDF1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09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6AB667-43C7-4C2F-8F91-A1DE4434ED92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00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14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34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3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6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2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69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39D423-A9ED-4E83-B539-D23915B9A8A3}" type="slidenum">
              <a:rPr lang="en-US"/>
              <a:pPr/>
              <a:t>3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19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1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8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2962E1-0795-4781-A0F4-402F1A24F09C}" type="slidenum">
              <a:rPr lang="en-US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0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35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49314C-FD72-46AB-9A64-F7C3CE5C0B30}" type="slidenum">
              <a:rPr lang="en-US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7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BB3563-718D-4388-B53D-7772D487C589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89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BB3563-718D-4388-B53D-7772D487C589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09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BB3563-718D-4388-B53D-7772D487C589}" type="slidenum">
              <a:rPr lang="en-US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08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3D142F-095A-4D6E-AC28-5B2A5836A67A}" type="slidenum">
              <a:rPr lang="en-US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587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FB3D7B-1F9F-4130-9E0A-7A88AEAFDF67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4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104FCE-3B04-4EEE-B526-273871A7D8D9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62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DE15E-5557-4FEB-B488-BD0A6CF11B3C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48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F16DE7-F677-45D1-9F5D-FBD9DBC5A19A}" type="slidenum">
              <a:rPr lang="en-US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18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F16DE7-F677-45D1-9F5D-FBD9DBC5A19A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92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F16DE7-F677-45D1-9F5D-FBD9DBC5A19A}" type="slidenum">
              <a:rPr lang="en-US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50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B10303-6551-4C29-A19C-1B3A948AFE74}" type="slidenum">
              <a:rPr lang="en-US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622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B10303-6551-4C29-A19C-1B3A948AFE74}" type="slidenum">
              <a:rPr lang="en-US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86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D9330F-00F6-472E-9245-064AAA54B2E9}" type="slidenum">
              <a:rPr lang="en-US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73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17AA6-3F88-4829-A534-52277BF23CEA}" type="slidenum">
              <a:rPr lang="en-US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08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450BA-E8AA-4E53-B167-C3B8DF057012}" type="slidenum">
              <a:rPr lang="en-US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725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4450BA-E8AA-4E53-B167-C3B8DF057012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0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A7D5F0-986F-43BE-B9D7-28C7B497D689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195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E732C0-EDB0-4055-ABC2-879C7B0B6FC1}" type="slidenum">
              <a:rPr lang="en-US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5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E732C0-EDB0-4055-ABC2-879C7B0B6FC1}" type="slidenum">
              <a:rPr lang="en-US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57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BDE255-E6F3-4629-82C5-891C67499BF5}" type="slidenum">
              <a:rPr lang="en-US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608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DCD51F-109A-4B1F-8BAD-1C263AE18574}" type="slidenum">
              <a:rPr lang="en-US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095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6D6641-1E06-4ED8-8E0B-6672431524F1}" type="slidenum">
              <a:rPr lang="en-US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328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6D6641-1E06-4ED8-8E0B-6672431524F1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411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AE610B-68B1-4707-BAD8-1CBEF76F8196}" type="slidenum">
              <a:rPr lang="en-US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57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097CC3-EB6B-4981-B3DA-D0DCA2410989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02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097CC3-EB6B-4981-B3DA-D0DCA2410989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6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097CC3-EB6B-4981-B3DA-D0DCA2410989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51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097CC3-EB6B-4981-B3DA-D0DCA2410989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7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097CC3-EB6B-4981-B3DA-D0DCA2410989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0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D6F46-BA23-4A11-8611-7763084E8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B0501-1058-4D6A-8B26-2F9D33F633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33C8A-BD3C-45C3-BFF1-6FBA464AA1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962400"/>
            <a:ext cx="28321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609600"/>
            <a:ext cx="58801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810000"/>
            <a:ext cx="5029200" cy="1600200"/>
          </a:xfrm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H="1">
            <a:off x="609600" y="1295400"/>
            <a:ext cx="8001000" cy="0"/>
          </a:xfrm>
          <a:prstGeom prst="line">
            <a:avLst/>
          </a:prstGeom>
          <a:ln w="19050">
            <a:solidFill>
              <a:srgbClr val="006B9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533400" y="6324600"/>
            <a:ext cx="5943600" cy="0"/>
          </a:xfrm>
          <a:prstGeom prst="line">
            <a:avLst/>
          </a:prstGeom>
          <a:ln w="19050">
            <a:solidFill>
              <a:srgbClr val="66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09600" y="1371600"/>
            <a:ext cx="5943600" cy="0"/>
          </a:xfrm>
          <a:prstGeom prst="line">
            <a:avLst/>
          </a:prstGeom>
          <a:ln w="19050">
            <a:solidFill>
              <a:srgbClr val="66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95CA1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362340A-4279-4897-AB3F-C2039B1E8D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33400" y="6248400"/>
            <a:ext cx="5486400" cy="457200"/>
          </a:xfrm>
        </p:spPr>
        <p:txBody>
          <a:bodyPr/>
          <a:lstStyle>
            <a:lvl1pPr algn="l">
              <a:defRPr b="0">
                <a:solidFill>
                  <a:srgbClr val="95CA18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495800" y="6324600"/>
            <a:ext cx="3505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tx1"/>
                </a:solidFill>
              </a:rPr>
              <a:t>© 2016 Cengage Learning®. May not be scanned, copied or duplicated, or posted to a publicly accessible website, in whole or in part.</a:t>
            </a:r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0DEA99-7878-43FC-9041-49AD98CFD2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CF419C-E415-4A79-A932-F17CEE0BB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9F12F34-0308-4B7A-8672-7F6DBF539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028612D-E61D-4771-8C37-60EB2033C6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50A23E6-D9DD-4FDE-B95D-7915D1134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BD2ED4-DD72-4858-8721-0AAC04A8B6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078D5-F9CE-467D-AF97-9A07DEBB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2FF0B0-D7CE-4C88-9B6D-96EECD1656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654FCA-82CB-4712-8FD7-1A31876DC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AA80CEF-1D02-420B-98AE-F124FD417F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3DB8AF-1738-4166-BF83-4E1C417AF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C21315-B104-489A-AB03-A451078E6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7835F-413B-400F-BB70-EFF064EFA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72C31-1BAD-4212-B0B6-609111EB4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FE081-3EF1-4096-BA4C-20DC9B6C65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428E-43C7-4F9B-AFE0-B226F94F70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5569B-EF82-49B0-9FE6-54CAA87001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F54BF-EE07-4282-902C-4F50656AE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44D70-8769-4DBF-8BBE-7F3BD553FE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222222"/>
                </a:solidFill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222222"/>
                </a:solidFill>
              </a:defRPr>
            </a:lvl1pPr>
          </a:lstStyle>
          <a:p>
            <a:pPr>
              <a:defRPr/>
            </a:pPr>
            <a:fld id="{1E7000CF-91C5-4C8A-9C9E-06F1A76809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29" r:id="rId1"/>
    <p:sldLayoutId id="2147485030" r:id="rId2"/>
    <p:sldLayoutId id="2147485031" r:id="rId3"/>
    <p:sldLayoutId id="2147485032" r:id="rId4"/>
    <p:sldLayoutId id="2147485033" r:id="rId5"/>
    <p:sldLayoutId id="2147485034" r:id="rId6"/>
    <p:sldLayoutId id="2147485035" r:id="rId7"/>
    <p:sldLayoutId id="2147485036" r:id="rId8"/>
    <p:sldLayoutId id="2147485037" r:id="rId9"/>
    <p:sldLayoutId id="2147485038" r:id="rId10"/>
    <p:sldLayoutId id="214748503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  <a:ea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95CA18"/>
                </a:solidFill>
                <a:latin typeface="Arial" charset="0"/>
              </a:defRPr>
            </a:lvl1pPr>
          </a:lstStyle>
          <a:p>
            <a:pPr>
              <a:defRPr/>
            </a:pPr>
            <a:fld id="{0589AC9C-959A-406B-8E1C-A550EC255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533400" y="6356350"/>
            <a:ext cx="5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rgbClr val="95CA18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40" r:id="rId1"/>
    <p:sldLayoutId id="2147485041" r:id="rId2"/>
    <p:sldLayoutId id="2147485042" r:id="rId3"/>
    <p:sldLayoutId id="2147485043" r:id="rId4"/>
    <p:sldLayoutId id="2147485044" r:id="rId5"/>
    <p:sldLayoutId id="2147485045" r:id="rId6"/>
    <p:sldLayoutId id="2147485046" r:id="rId7"/>
    <p:sldLayoutId id="2147485047" r:id="rId8"/>
    <p:sldLayoutId id="2147485048" r:id="rId9"/>
    <p:sldLayoutId id="2147485049" r:id="rId10"/>
    <p:sldLayoutId id="2147485050" r:id="rId11"/>
    <p:sldLayoutId id="2147485051" r:id="rId12"/>
    <p:sldLayoutId id="2147485052" r:id="rId1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Arial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Arial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Arial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Arial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3600" b="1" dirty="0" smtClean="0">
                <a:solidFill>
                  <a:srgbClr val="95CA18"/>
                </a:solidFill>
              </a:rPr>
              <a:t>Android Boot Camp for Developers Using Java, 3E</a:t>
            </a:r>
          </a:p>
          <a:p>
            <a:pPr algn="ctr">
              <a:buNone/>
            </a:pPr>
            <a:endParaRPr lang="en-US" sz="2000" b="1" dirty="0" smtClean="0">
              <a:solidFill>
                <a:srgbClr val="95CA18"/>
              </a:solidFill>
            </a:endParaRPr>
          </a:p>
          <a:p>
            <a:pPr algn="ctr">
              <a:buNone/>
            </a:pPr>
            <a:r>
              <a:rPr lang="en-US" sz="2800" b="1" dirty="0" smtClean="0">
                <a:solidFill>
                  <a:srgbClr val="95CA18"/>
                </a:solidFill>
              </a:rPr>
              <a:t>Chapter 3: </a:t>
            </a:r>
          </a:p>
          <a:p>
            <a:pPr algn="ctr">
              <a:buNone/>
            </a:pPr>
            <a:r>
              <a:rPr lang="en-US" sz="2800" b="1" dirty="0" smtClean="0">
                <a:solidFill>
                  <a:srgbClr val="95CA18"/>
                </a:solidFill>
              </a:rPr>
              <a:t>Engage! Android User Input, Variables, </a:t>
            </a:r>
          </a:p>
          <a:p>
            <a:pPr algn="ctr">
              <a:buNone/>
            </a:pPr>
            <a:r>
              <a:rPr lang="en-US" sz="2800" b="1" dirty="0" smtClean="0">
                <a:solidFill>
                  <a:srgbClr val="95CA18"/>
                </a:solidFill>
              </a:rPr>
              <a:t>and Operations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62340A-4279-4897-AB3F-C2039B1E8D7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D9E0855-E347-483E-B75F-D9DC6C7D8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478104"/>
            <a:ext cx="7467600" cy="4770296"/>
          </a:xfrm>
          <a:prstGeom prst="rect">
            <a:avLst/>
          </a:prstGeom>
        </p:spPr>
      </p:pic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Updating the Theme in the styles.xml File</a:t>
            </a:r>
          </a:p>
        </p:txBody>
      </p:sp>
      <p:sp>
        <p:nvSpPr>
          <p:cNvPr id="21507" name="Content Placeholder 8"/>
          <p:cNvSpPr>
            <a:spLocks noGrp="1"/>
          </p:cNvSpPr>
          <p:nvPr>
            <p:ph idx="1"/>
          </p:nvPr>
        </p:nvSpPr>
        <p:spPr>
          <a:xfrm>
            <a:off x="381000" y="1447800"/>
            <a:ext cx="8153400" cy="4800600"/>
          </a:xfrm>
        </p:spPr>
        <p:txBody>
          <a:bodyPr/>
          <a:lstStyle/>
          <a:p>
            <a:pPr lvl="1" eaLnBrk="1" hangingPunct="1">
              <a:buFontTx/>
              <a:buNone/>
            </a:pPr>
            <a:endParaRPr lang="en-US" sz="1800" dirty="0">
              <a:latin typeface="OCR A Extended" pitchFamily="50" charset="0"/>
            </a:endParaRPr>
          </a:p>
          <a:p>
            <a:pPr lvl="1" eaLnBrk="1" hangingPunct="1">
              <a:buFontTx/>
              <a:buNone/>
            </a:pPr>
            <a:endParaRPr lang="en-US" sz="1800" dirty="0">
              <a:latin typeface="OCR A Extended" pitchFamily="50" charset="0"/>
            </a:endParaRP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919169-3DBC-41CD-821C-223AD21950A5}" type="slidenum">
              <a:rPr lang="en-US"/>
              <a:pPr/>
              <a:t>10</a:t>
            </a:fld>
            <a:endParaRPr lang="en-US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3B729C-7986-4D2E-A5B5-51385D11C18D}"/>
              </a:ext>
            </a:extLst>
          </p:cNvPr>
          <p:cNvSpPr txBox="1"/>
          <p:nvPr/>
        </p:nvSpPr>
        <p:spPr>
          <a:xfrm>
            <a:off x="6162999" y="3275111"/>
            <a:ext cx="148309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Change the theme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C8D45E-D5B8-441B-8B88-EAC38B74B60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5634471" y="3582888"/>
            <a:ext cx="1270077" cy="303312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7EA11E-77A6-4A5F-BBBA-52BB7A896959}"/>
              </a:ext>
            </a:extLst>
          </p:cNvPr>
          <p:cNvSpPr txBox="1"/>
          <p:nvPr/>
        </p:nvSpPr>
        <p:spPr>
          <a:xfrm>
            <a:off x="5100959" y="2371648"/>
            <a:ext cx="174599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AndroidManifest.xml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2B4CF6-6ADE-456C-B118-7A7B45500587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4343404" y="2057400"/>
            <a:ext cx="1630551" cy="314248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6C8F15B-04DF-4A24-BFF4-721045421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07" y="3629512"/>
            <a:ext cx="1439967" cy="257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0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</a:t>
            </a:r>
            <a:endParaRPr lang="en-US" sz="1200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077200" cy="3505200"/>
          </a:xfrm>
        </p:spPr>
        <p:txBody>
          <a:bodyPr/>
          <a:lstStyle/>
          <a:p>
            <a:pPr eaLnBrk="1" hangingPunct="1"/>
            <a:r>
              <a:rPr lang="en-US" dirty="0" smtClean="0"/>
              <a:t>The onscreen keyboard is called a </a:t>
            </a:r>
            <a:r>
              <a:rPr lang="en-US" b="1" dirty="0" smtClean="0"/>
              <a:t>soft keyboard</a:t>
            </a:r>
            <a:endParaRPr lang="en-US" dirty="0" smtClean="0"/>
          </a:p>
          <a:p>
            <a:pPr lvl="1" eaLnBrk="1" hangingPunct="1"/>
            <a:r>
              <a:rPr lang="en-US" dirty="0" smtClean="0"/>
              <a:t>Input can be in the form of tapping or gestures (using two fingers to pan, rotate, or zoom)</a:t>
            </a:r>
          </a:p>
          <a:p>
            <a:pPr lvl="1" eaLnBrk="1" hangingPunct="1"/>
            <a:r>
              <a:rPr lang="en-US" dirty="0" smtClean="0"/>
              <a:t>Primary design challenge is to simplify user experiences</a:t>
            </a:r>
          </a:p>
          <a:p>
            <a:pPr lvl="1" eaLnBrk="1" hangingPunct="1"/>
            <a:r>
              <a:rPr lang="en-US" dirty="0" smtClean="0"/>
              <a:t>Use legible fonts, simplify input, and optimize each device’s capabilities to maximize user experience</a:t>
            </a: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75F8559-641E-4B46-8928-0D11DCCB94A5}" type="slidenum">
              <a:rPr lang="en-US"/>
              <a:pPr/>
              <a:t>11</a:t>
            </a:fld>
            <a:endParaRPr lang="en-US"/>
          </a:p>
        </p:txBody>
      </p:sp>
      <p:sp>
        <p:nvSpPr>
          <p:cNvPr id="1536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533400" y="1638300"/>
            <a:ext cx="8077200" cy="4495800"/>
          </a:xfrm>
        </p:spPr>
        <p:txBody>
          <a:bodyPr/>
          <a:lstStyle/>
          <a:p>
            <a:pPr marL="57150" indent="0" eaLnBrk="1" hangingPunct="1">
              <a:buNone/>
            </a:pPr>
            <a:r>
              <a:rPr lang="en-US" b="1" dirty="0" smtClean="0"/>
              <a:t>Using Android Text Fields</a:t>
            </a:r>
          </a:p>
          <a:p>
            <a:pPr marL="514350" indent="-457200" eaLnBrk="1" hangingPunct="1"/>
            <a:r>
              <a:rPr lang="en-US" dirty="0" smtClean="0"/>
              <a:t>Text Fields are the most </a:t>
            </a:r>
            <a:br>
              <a:rPr lang="en-US" dirty="0" smtClean="0"/>
            </a:br>
            <a:r>
              <a:rPr lang="en-US" dirty="0" smtClean="0"/>
              <a:t>common type of mobile </a:t>
            </a:r>
            <a:br>
              <a:rPr lang="en-US" dirty="0" smtClean="0"/>
            </a:br>
            <a:r>
              <a:rPr lang="en-US" dirty="0" smtClean="0"/>
              <a:t>input</a:t>
            </a:r>
          </a:p>
          <a:p>
            <a:pPr lvl="1" eaLnBrk="1" hangingPunct="1"/>
            <a:r>
              <a:rPr lang="en-US" dirty="0" smtClean="0"/>
              <a:t>Can be free-form plain text</a:t>
            </a:r>
          </a:p>
          <a:p>
            <a:pPr lvl="1" eaLnBrk="1" hangingPunct="1"/>
            <a:r>
              <a:rPr lang="en-US" dirty="0" smtClean="0"/>
              <a:t>Numbers</a:t>
            </a:r>
          </a:p>
          <a:p>
            <a:pPr lvl="1" eaLnBrk="1" hangingPunct="1"/>
            <a:r>
              <a:rPr lang="en-US" dirty="0" smtClean="0"/>
              <a:t>A person’s name, </a:t>
            </a:r>
            <a:br>
              <a:rPr lang="en-US" dirty="0" smtClean="0"/>
            </a:br>
            <a:r>
              <a:rPr lang="en-US" dirty="0" smtClean="0"/>
              <a:t>password, email, </a:t>
            </a:r>
            <a:br>
              <a:rPr lang="en-US" dirty="0" smtClean="0"/>
            </a:br>
            <a:r>
              <a:rPr lang="en-US" dirty="0" smtClean="0"/>
              <a:t>phone number</a:t>
            </a:r>
          </a:p>
          <a:p>
            <a:pPr lvl="1" eaLnBrk="1" hangingPunct="1"/>
            <a:r>
              <a:rPr lang="en-US" dirty="0" smtClean="0"/>
              <a:t>A date</a:t>
            </a:r>
          </a:p>
          <a:p>
            <a:pPr lvl="1" eaLnBrk="1" hangingPunct="1"/>
            <a:r>
              <a:rPr lang="en-US" dirty="0" smtClean="0"/>
              <a:t>Multiline text</a:t>
            </a:r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E59A321-8B21-456D-9C9D-5BE350BA7FD4}" type="slidenum">
              <a:rPr lang="en-US"/>
              <a:pPr/>
              <a:t>12</a:t>
            </a:fld>
            <a:endParaRPr lang="en-US"/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466582"/>
            <a:ext cx="3858390" cy="48094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Simplifying User Input </a:t>
            </a:r>
            <a:r>
              <a:rPr lang="en-US" sz="1200" dirty="0" smtClean="0"/>
              <a:t>(continued)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Simplifying User Input </a:t>
            </a:r>
            <a:r>
              <a:rPr lang="en-US" sz="1200" dirty="0" smtClean="0"/>
              <a:t>(continued)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Adding a Text Field</a:t>
            </a:r>
            <a:endParaRPr lang="en-US" sz="1200" b="1" dirty="0" smtClean="0"/>
          </a:p>
          <a:p>
            <a:pPr lvl="1" eaLnBrk="1" hangingPunct="1"/>
            <a:r>
              <a:rPr lang="en-US" dirty="0" smtClean="0"/>
              <a:t>Use the Id property in the Properties pane to enter a name that begins with the prefix txt</a:t>
            </a:r>
          </a:p>
          <a:p>
            <a:pPr lvl="1" eaLnBrk="1" hangingPunct="1"/>
            <a:r>
              <a:rPr lang="en-US" dirty="0" smtClean="0"/>
              <a:t>Use descriptive names like </a:t>
            </a:r>
            <a:r>
              <a:rPr lang="en-US" dirty="0" err="1" smtClean="0"/>
              <a:t>txtTickets</a:t>
            </a:r>
            <a:r>
              <a:rPr lang="en-US" dirty="0" smtClean="0"/>
              <a:t> instead of txtText1</a:t>
            </a:r>
          </a:p>
          <a:p>
            <a:pPr marL="0" indent="0" eaLnBrk="1" hangingPunct="1">
              <a:buNone/>
            </a:pPr>
            <a:r>
              <a:rPr lang="en-US" b="1" dirty="0" smtClean="0"/>
              <a:t>Using the String Table</a:t>
            </a:r>
            <a:endParaRPr lang="en-US" sz="1200" b="1" dirty="0"/>
          </a:p>
          <a:p>
            <a:pPr lvl="1" eaLnBrk="1" hangingPunct="1"/>
            <a:r>
              <a:rPr lang="en-US" dirty="0" smtClean="0"/>
              <a:t>Uses the file strings.xml</a:t>
            </a:r>
            <a:endParaRPr lang="en-US" dirty="0"/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/>
              <a:t>string</a:t>
            </a:r>
            <a:r>
              <a:rPr lang="en-US" dirty="0"/>
              <a:t> is a series of alphanumeric characters that can include </a:t>
            </a:r>
            <a:r>
              <a:rPr lang="en-US" dirty="0" smtClean="0"/>
              <a:t>spaces</a:t>
            </a:r>
          </a:p>
          <a:p>
            <a:pPr lvl="1" eaLnBrk="1" hangingPunct="1"/>
            <a:r>
              <a:rPr lang="en-US" b="1" dirty="0"/>
              <a:t>Localization</a:t>
            </a:r>
            <a:r>
              <a:rPr lang="en-US" dirty="0"/>
              <a:t> is the use of the String table to change text based on the user’s preferred </a:t>
            </a:r>
            <a:r>
              <a:rPr lang="en-US" dirty="0" smtClean="0"/>
              <a:t>language</a:t>
            </a:r>
            <a:endParaRPr lang="en-US" dirty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b="1" dirty="0" smtClean="0"/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4F4785D-38EC-493F-BC29-AFBE60EC3C47}" type="slidenum">
              <a:rPr lang="en-US"/>
              <a:pPr/>
              <a:t>13</a:t>
            </a:fld>
            <a:endParaRPr lang="en-US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Simplifying User Input </a:t>
            </a:r>
            <a:r>
              <a:rPr lang="en-US" sz="1200"/>
              <a:t>(continued)</a:t>
            </a:r>
          </a:p>
        </p:txBody>
      </p:sp>
      <p:sp>
        <p:nvSpPr>
          <p:cNvPr id="2457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3AA173D-C108-4AC5-AED1-B29F3287E050}" type="slidenum">
              <a:rPr lang="en-US"/>
              <a:pPr/>
              <a:t>14</a:t>
            </a:fld>
            <a:endParaRPr lang="en-US"/>
          </a:p>
        </p:txBody>
      </p:sp>
      <p:sp>
        <p:nvSpPr>
          <p:cNvPr id="174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949E3-FE14-4EDA-A346-45F25BD8E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3" r="27510" b="32222"/>
          <a:stretch/>
        </p:blipFill>
        <p:spPr>
          <a:xfrm>
            <a:off x="1306395" y="1447800"/>
            <a:ext cx="6531210" cy="4668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AF298F-58B1-4008-9322-8B67FBC84BF5}"/>
              </a:ext>
            </a:extLst>
          </p:cNvPr>
          <p:cNvSpPr txBox="1"/>
          <p:nvPr/>
        </p:nvSpPr>
        <p:spPr>
          <a:xfrm>
            <a:off x="661086" y="4343401"/>
            <a:ext cx="10950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strings.xml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1CAB7D-BB0A-4199-9915-F469112806B6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208633" y="4651178"/>
            <a:ext cx="848767" cy="694608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C78EEA-4AE0-4160-8072-AF26FFBB9CE5}"/>
              </a:ext>
            </a:extLst>
          </p:cNvPr>
          <p:cNvSpPr txBox="1"/>
          <p:nvPr/>
        </p:nvSpPr>
        <p:spPr>
          <a:xfrm>
            <a:off x="1600200" y="3156407"/>
            <a:ext cx="17046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Add a key/value pair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F09F9-AC3B-4D83-9152-E061506D5AD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2452547" y="2590801"/>
            <a:ext cx="950108" cy="565606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1226" t="61648" b="6974"/>
          <a:stretch/>
        </p:blipFill>
        <p:spPr>
          <a:xfrm>
            <a:off x="5324922" y="4889521"/>
            <a:ext cx="358498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434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79248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Adding a String Array</a:t>
            </a:r>
            <a:endParaRPr lang="en-US" sz="1200" b="1" dirty="0" smtClean="0"/>
          </a:p>
          <a:p>
            <a:pPr lvl="1"/>
            <a:r>
              <a:rPr lang="en-US" sz="2200" dirty="0" smtClean="0"/>
              <a:t>A</a:t>
            </a:r>
            <a:r>
              <a:rPr lang="en-US" sz="2200" b="1" dirty="0" smtClean="0"/>
              <a:t> string </a:t>
            </a:r>
            <a:r>
              <a:rPr lang="en-US" sz="2200" b="1" dirty="0"/>
              <a:t>array </a:t>
            </a:r>
            <a:r>
              <a:rPr lang="en-US" dirty="0" smtClean="0"/>
              <a:t>defines </a:t>
            </a:r>
            <a:r>
              <a:rPr lang="en-US" dirty="0"/>
              <a:t>a string resource of related items in a central location within </a:t>
            </a:r>
            <a:r>
              <a:rPr lang="en-US" dirty="0" smtClean="0"/>
              <a:t>strings.xml </a:t>
            </a:r>
          </a:p>
          <a:p>
            <a:pPr lvl="1"/>
            <a:r>
              <a:rPr lang="en-US" dirty="0"/>
              <a:t>An </a:t>
            </a:r>
            <a:r>
              <a:rPr lang="en-US" b="1" dirty="0"/>
              <a:t>item</a:t>
            </a:r>
            <a:r>
              <a:rPr lang="en-US" dirty="0"/>
              <a:t> defines an individual entry within a string </a:t>
            </a:r>
            <a:r>
              <a:rPr lang="en-US" dirty="0" smtClean="0"/>
              <a:t>array</a:t>
            </a:r>
          </a:p>
          <a:p>
            <a:pPr lvl="2"/>
            <a:r>
              <a:rPr lang="en-US" dirty="0"/>
              <a:t>As you type the String </a:t>
            </a:r>
            <a:r>
              <a:rPr lang="en-US" dirty="0" smtClean="0"/>
              <a:t>array XML </a:t>
            </a:r>
            <a:r>
              <a:rPr lang="en-US" dirty="0"/>
              <a:t>code, the Android Studio editor offers suggestions in a panel that can complete </a:t>
            </a:r>
            <a:r>
              <a:rPr lang="en-US" dirty="0" smtClean="0"/>
              <a:t>the statement</a:t>
            </a:r>
            <a:endParaRPr lang="en-US" b="1" dirty="0" smtClean="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15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2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Simplifying User Input </a:t>
            </a:r>
            <a:r>
              <a:rPr lang="en-US" sz="120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16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0BE8F-E24E-4E29-B487-CDA15843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47800"/>
            <a:ext cx="6705600" cy="46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01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Simplifying User Input </a:t>
            </a:r>
            <a:r>
              <a:rPr lang="en-US" sz="120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17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6C86B-3C27-41D3-9D1D-84F7F42C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91" y="1524000"/>
            <a:ext cx="6675017" cy="45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Simplifying User Input </a:t>
            </a:r>
            <a:r>
              <a:rPr lang="en-US" sz="120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18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99704-DD3F-4917-B33D-66F4C3E3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524000"/>
            <a:ext cx="6743700" cy="464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9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D58A006-E9DD-4660-8418-D53FFD460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15971"/>
          <a:stretch/>
        </p:blipFill>
        <p:spPr>
          <a:xfrm>
            <a:off x="1212800" y="1520362"/>
            <a:ext cx="6673900" cy="4648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Simplifying User Input </a:t>
            </a:r>
            <a:r>
              <a:rPr lang="en-US" sz="120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19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98B75-8EAA-406F-ADD9-0A4BD06A9D08}"/>
              </a:ext>
            </a:extLst>
          </p:cNvPr>
          <p:cNvSpPr txBox="1"/>
          <p:nvPr/>
        </p:nvSpPr>
        <p:spPr>
          <a:xfrm>
            <a:off x="5097946" y="5256311"/>
            <a:ext cx="10950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constraint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CEC369-0C18-4C18-ADF2-50101E71773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645493" y="4495800"/>
            <a:ext cx="834854" cy="76051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2BC7CD-F0E7-484F-8997-C37D1F8267F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645493" y="4990881"/>
            <a:ext cx="1593507" cy="26543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848FF3-300D-4541-BA33-A4AE55097815}"/>
              </a:ext>
            </a:extLst>
          </p:cNvPr>
          <p:cNvCxnSpPr>
            <a:cxnSpLocks/>
          </p:cNvCxnSpPr>
          <p:nvPr/>
        </p:nvCxnSpPr>
        <p:spPr>
          <a:xfrm flipV="1">
            <a:off x="5645493" y="4990881"/>
            <a:ext cx="602907" cy="26543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4ADFC85-150B-4C60-BF55-D8E40E083204}"/>
              </a:ext>
            </a:extLst>
          </p:cNvPr>
          <p:cNvSpPr txBox="1"/>
          <p:nvPr/>
        </p:nvSpPr>
        <p:spPr>
          <a:xfrm>
            <a:off x="7363107" y="3962400"/>
            <a:ext cx="13236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33CC"/>
                </a:solidFill>
              </a:rPr>
              <a:t>textSize</a:t>
            </a:r>
            <a:r>
              <a:rPr lang="en-HK" sz="1400" dirty="0">
                <a:solidFill>
                  <a:srgbClr val="0033CC"/>
                </a:solidFill>
              </a:rPr>
              <a:t>: 48sp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A3B23F-137C-417F-B7BE-5F5507590B41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7239001" y="3657603"/>
            <a:ext cx="124106" cy="458686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7DAC5C7-F0B5-4BE9-9526-DDC0FFC91E6D}"/>
              </a:ext>
            </a:extLst>
          </p:cNvPr>
          <p:cNvSpPr txBox="1"/>
          <p:nvPr/>
        </p:nvSpPr>
        <p:spPr>
          <a:xfrm>
            <a:off x="4188449" y="3940815"/>
            <a:ext cx="18189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text: @string/txtTitle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9D8164-F15B-45B2-8BF8-0955367F281E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5097946" y="3497507"/>
            <a:ext cx="921854" cy="443308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9AF780E-0FBC-48B6-89BF-2D9F424AD682}"/>
              </a:ext>
            </a:extLst>
          </p:cNvPr>
          <p:cNvSpPr txBox="1"/>
          <p:nvPr/>
        </p:nvSpPr>
        <p:spPr>
          <a:xfrm>
            <a:off x="7962900" y="2283023"/>
            <a:ext cx="10950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id: </a:t>
            </a:r>
            <a:r>
              <a:rPr lang="en-HK" sz="1400" dirty="0" err="1">
                <a:solidFill>
                  <a:srgbClr val="0033CC"/>
                </a:solidFill>
              </a:rPr>
              <a:t>txtTitle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29ABA1E-22B1-4FCD-B29B-143BA7BC136F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086602" y="2436912"/>
            <a:ext cx="876298" cy="78873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73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/>
              <a:t>In this chapter</a:t>
            </a:r>
            <a:r>
              <a:rPr lang="en-US" smtClean="0"/>
              <a:t>, you learn </a:t>
            </a:r>
            <a:r>
              <a:rPr lang="en-US" dirty="0" smtClean="0"/>
              <a:t>to:</a:t>
            </a:r>
          </a:p>
          <a:p>
            <a:pPr eaLnBrk="1" hangingPunct="1"/>
            <a:r>
              <a:rPr lang="en-US" dirty="0" smtClean="0"/>
              <a:t>Use an Android theme</a:t>
            </a:r>
          </a:p>
          <a:p>
            <a:pPr eaLnBrk="1" hangingPunct="1"/>
            <a:r>
              <a:rPr lang="en-US" dirty="0" smtClean="0"/>
              <a:t>Add a theme to the Android Manifest file</a:t>
            </a:r>
          </a:p>
          <a:p>
            <a:pPr eaLnBrk="1" hangingPunct="1"/>
            <a:r>
              <a:rPr lang="en-US" dirty="0" smtClean="0"/>
              <a:t>Add text to the String table</a:t>
            </a:r>
          </a:p>
          <a:p>
            <a:pPr eaLnBrk="1" hangingPunct="1"/>
            <a:r>
              <a:rPr lang="en-US" dirty="0" smtClean="0"/>
              <a:t>Develop a user interface using Text Fields</a:t>
            </a:r>
          </a:p>
          <a:p>
            <a:pPr eaLnBrk="1" hangingPunct="1"/>
            <a:r>
              <a:rPr lang="en-US" dirty="0" smtClean="0"/>
              <a:t>Describe the role of different Text Fields</a:t>
            </a:r>
          </a:p>
          <a:p>
            <a:pPr eaLnBrk="1" hangingPunct="1"/>
            <a:r>
              <a:rPr lang="en-US" dirty="0" smtClean="0"/>
              <a:t>Display a hint using the Hint property</a:t>
            </a:r>
          </a:p>
          <a:p>
            <a:pPr eaLnBrk="1" hangingPunct="1"/>
            <a:r>
              <a:rPr lang="en-US" dirty="0" smtClean="0"/>
              <a:t>Develop the user interface using a Spinner control</a:t>
            </a:r>
          </a:p>
          <a:p>
            <a:pPr eaLnBrk="1" hangingPunct="1"/>
            <a:r>
              <a:rPr lang="en-US" dirty="0" smtClean="0"/>
              <a:t>Add a prompt to a Spinner control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1741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B258517-E5E6-4D7C-BE0D-F4E16B509205}" type="slidenum">
              <a:rPr lang="en-US"/>
              <a:pPr/>
              <a:t>2</a:t>
            </a:fld>
            <a:endParaRPr lang="en-US"/>
          </a:p>
        </p:txBody>
      </p:sp>
      <p:sp>
        <p:nvSpPr>
          <p:cNvPr id="1024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2837EFE-E7EA-43B7-AFEF-B36AC5442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15971"/>
          <a:stretch/>
        </p:blipFill>
        <p:spPr>
          <a:xfrm>
            <a:off x="1204515" y="1495016"/>
            <a:ext cx="6734433" cy="4690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Simplifying User Input </a:t>
            </a:r>
            <a:r>
              <a:rPr lang="en-US" sz="120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20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39B10-87AA-4985-8F17-871BB48A1CC6}"/>
              </a:ext>
            </a:extLst>
          </p:cNvPr>
          <p:cNvSpPr txBox="1"/>
          <p:nvPr/>
        </p:nvSpPr>
        <p:spPr>
          <a:xfrm>
            <a:off x="5105400" y="4953000"/>
            <a:ext cx="10950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constraint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419B58-96DC-4771-9592-27CBB670D89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652947" y="4191000"/>
            <a:ext cx="900253" cy="76200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7338C1-E53F-4AE7-80D8-A6DA5E5F83FD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652947" y="4687570"/>
            <a:ext cx="1593507" cy="26543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4A33F6-2199-4C68-85A0-9EA59E87DA8C}"/>
              </a:ext>
            </a:extLst>
          </p:cNvPr>
          <p:cNvCxnSpPr>
            <a:cxnSpLocks/>
          </p:cNvCxnSpPr>
          <p:nvPr/>
        </p:nvCxnSpPr>
        <p:spPr>
          <a:xfrm flipV="1">
            <a:off x="5652947" y="4687570"/>
            <a:ext cx="602907" cy="26543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157EAD-8CB1-4275-887C-0471B4F9DC5C}"/>
              </a:ext>
            </a:extLst>
          </p:cNvPr>
          <p:cNvSpPr txBox="1"/>
          <p:nvPr/>
        </p:nvSpPr>
        <p:spPr>
          <a:xfrm>
            <a:off x="7329350" y="3470883"/>
            <a:ext cx="13236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33CC"/>
                </a:solidFill>
              </a:rPr>
              <a:t>textSize</a:t>
            </a:r>
            <a:r>
              <a:rPr lang="en-HK" sz="1400" dirty="0">
                <a:solidFill>
                  <a:srgbClr val="0033CC"/>
                </a:solidFill>
              </a:rPr>
              <a:t>: 36sp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3365B8-1B90-4D9F-9A43-9D0E1099E89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205244" y="3166086"/>
            <a:ext cx="124106" cy="458686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EE1B8F-D280-4901-B1C6-9425108D6528}"/>
              </a:ext>
            </a:extLst>
          </p:cNvPr>
          <p:cNvSpPr txBox="1"/>
          <p:nvPr/>
        </p:nvSpPr>
        <p:spPr>
          <a:xfrm>
            <a:off x="7879627" y="1721335"/>
            <a:ext cx="115714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id: </a:t>
            </a:r>
            <a:r>
              <a:rPr lang="en-HK" sz="1400" dirty="0" err="1">
                <a:solidFill>
                  <a:srgbClr val="0033CC"/>
                </a:solidFill>
              </a:rPr>
              <a:t>txtTickets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DA6984-DA06-455F-81F1-BDC5666C893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065381" y="1875224"/>
            <a:ext cx="814246" cy="78873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6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Simplifying User Input </a:t>
            </a:r>
            <a:r>
              <a:rPr lang="en-US" sz="1200"/>
              <a:t>(continued)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79248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/>
              <a:t>Setting the Hint Property for the Text Field</a:t>
            </a:r>
            <a:endParaRPr lang="en-US" sz="1200" b="1" dirty="0"/>
          </a:p>
          <a:p>
            <a:pPr lvl="1" eaLnBrk="1" hangingPunct="1"/>
            <a:r>
              <a:rPr lang="en-US" dirty="0"/>
              <a:t>A </a:t>
            </a:r>
            <a:r>
              <a:rPr lang="en-US" b="1" dirty="0"/>
              <a:t>hint</a:t>
            </a:r>
            <a:r>
              <a:rPr lang="en-US" dirty="0"/>
              <a:t> is a short </a:t>
            </a:r>
            <a:br>
              <a:rPr lang="en-US" dirty="0"/>
            </a:br>
            <a:r>
              <a:rPr lang="en-US" dirty="0"/>
              <a:t>description of a </a:t>
            </a:r>
            <a:br>
              <a:rPr lang="en-US" dirty="0"/>
            </a:br>
            <a:r>
              <a:rPr lang="en-US" dirty="0"/>
              <a:t>field visible as </a:t>
            </a:r>
            <a:br>
              <a:rPr lang="en-US" dirty="0"/>
            </a:br>
            <a:r>
              <a:rPr lang="en-US" dirty="0"/>
              <a:t>light-colored </a:t>
            </a:r>
            <a:br>
              <a:rPr lang="en-US" dirty="0"/>
            </a:br>
            <a:r>
              <a:rPr lang="en-US" dirty="0"/>
              <a:t>text (called a </a:t>
            </a:r>
            <a:br>
              <a:rPr lang="en-US" dirty="0"/>
            </a:br>
            <a:r>
              <a:rPr lang="en-US" dirty="0"/>
              <a:t>watermark)</a:t>
            </a:r>
          </a:p>
          <a:p>
            <a:pPr lvl="1" eaLnBrk="1" hangingPunct="1">
              <a:buFontTx/>
              <a:buNone/>
            </a:pPr>
            <a:endParaRPr lang="en-US" b="1" dirty="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21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CAF17-949A-4590-B73D-870A16486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8" r="8158"/>
          <a:stretch/>
        </p:blipFill>
        <p:spPr>
          <a:xfrm>
            <a:off x="5029200" y="1998705"/>
            <a:ext cx="1981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3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Simplifying User Input </a:t>
            </a:r>
            <a:r>
              <a:rPr lang="en-US" sz="120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22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FB6A4-1858-4304-9FBB-6FCB9544E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33" t="15971"/>
          <a:stretch/>
        </p:blipFill>
        <p:spPr>
          <a:xfrm>
            <a:off x="2057400" y="1530178"/>
            <a:ext cx="4815016" cy="4670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0D9B0-AAC5-4B3C-8CAD-0B1F41C0DA91}"/>
              </a:ext>
            </a:extLst>
          </p:cNvPr>
          <p:cNvSpPr txBox="1"/>
          <p:nvPr/>
        </p:nvSpPr>
        <p:spPr>
          <a:xfrm>
            <a:off x="7072723" y="3810000"/>
            <a:ext cx="190500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hint: @string/txtTickets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50CB50-FDCA-4431-8EFF-A5933359CB9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400801" y="3505203"/>
            <a:ext cx="671922" cy="458686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485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Using the Android Spinner Control</a:t>
            </a:r>
            <a:endParaRPr lang="en-US" sz="1200" b="1" dirty="0" smtClean="0"/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 smtClean="0"/>
              <a:t>Spinner control </a:t>
            </a:r>
            <a:r>
              <a:rPr lang="en-US" dirty="0" smtClean="0"/>
              <a:t>is similar to a drop-down list for selecting a single item from a fixed list</a:t>
            </a:r>
          </a:p>
          <a:p>
            <a:pPr lvl="1" eaLnBrk="1" hangingPunct="1"/>
            <a:r>
              <a:rPr lang="en-US" dirty="0" smtClean="0"/>
              <a:t>The spinner control displays a list of strings called </a:t>
            </a:r>
            <a:r>
              <a:rPr lang="en-US" b="1" dirty="0" smtClean="0"/>
              <a:t>items</a:t>
            </a:r>
            <a:r>
              <a:rPr lang="en-US" dirty="0" smtClean="0"/>
              <a:t> in a pop-up window</a:t>
            </a:r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/>
              <a:t>prompt</a:t>
            </a:r>
            <a:r>
              <a:rPr lang="en-US" dirty="0"/>
              <a:t>, which can be used to display instructions at the top of the Spinner control, also is stored in strings.xml and is named </a:t>
            </a:r>
            <a:r>
              <a:rPr lang="en-US" dirty="0" smtClean="0"/>
              <a:t>prompt</a:t>
            </a:r>
          </a:p>
          <a:p>
            <a:pPr lvl="1" eaLnBrk="1" hangingPunct="1"/>
            <a:r>
              <a:rPr lang="en-US" dirty="0" smtClean="0"/>
              <a:t>The </a:t>
            </a:r>
            <a:r>
              <a:rPr lang="en-US" dirty="0"/>
              <a:t>Spinner property called </a:t>
            </a:r>
            <a:r>
              <a:rPr lang="en-US" b="1" dirty="0"/>
              <a:t>Entries</a:t>
            </a:r>
            <a:r>
              <a:rPr lang="en-US" dirty="0"/>
              <a:t> connects the String Array to the Spinner control for display in the application</a:t>
            </a:r>
            <a:endParaRPr lang="en-US" dirty="0" smtClean="0"/>
          </a:p>
          <a:p>
            <a:pPr lvl="1" eaLnBrk="1" hangingPunct="1"/>
            <a:endParaRPr lang="en-US" b="1" dirty="0" smtClean="0"/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49B4878-F9A9-4899-9BC0-404EF1C13AE9}" type="slidenum">
              <a:rPr lang="en-US"/>
              <a:pPr/>
              <a:t>23</a:t>
            </a:fld>
            <a:endParaRPr lang="en-US"/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24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08449"/>
            <a:ext cx="4143375" cy="377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5" y="1676400"/>
            <a:ext cx="4191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Simplifying User Input </a:t>
            </a:r>
            <a:r>
              <a:rPr lang="en-US" sz="1200"/>
              <a:t>(continued)</a:t>
            </a:r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0FA42B0-D051-4E08-B529-C3308EA3EAD3}" type="slidenum">
              <a:rPr lang="en-US"/>
              <a:pPr/>
              <a:t>25</a:t>
            </a:fld>
            <a:endParaRPr lang="en-US"/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3C624D-A73D-41C0-8A16-759B4BC92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15971"/>
          <a:stretch/>
        </p:blipFill>
        <p:spPr>
          <a:xfrm>
            <a:off x="1066800" y="1511643"/>
            <a:ext cx="7010400" cy="4701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9700F9-B940-4497-9439-4CDB80FD2897}"/>
              </a:ext>
            </a:extLst>
          </p:cNvPr>
          <p:cNvSpPr txBox="1"/>
          <p:nvPr/>
        </p:nvSpPr>
        <p:spPr>
          <a:xfrm>
            <a:off x="5105400" y="5346357"/>
            <a:ext cx="10950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constraint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A1D0B-EAC9-4EEF-8F48-7D0BEE321232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652947" y="4584357"/>
            <a:ext cx="900253" cy="76200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F02BA0-A071-4F66-A4D8-4A9253C84E1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652947" y="5080927"/>
            <a:ext cx="1593507" cy="26543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1070DE-0FD9-4974-AA9C-2ECFB2C79943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652947" y="5080927"/>
            <a:ext cx="558346" cy="26543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79482D-2617-4CE6-A215-7950F7C6385A}"/>
              </a:ext>
            </a:extLst>
          </p:cNvPr>
          <p:cNvSpPr txBox="1"/>
          <p:nvPr/>
        </p:nvSpPr>
        <p:spPr>
          <a:xfrm>
            <a:off x="7315201" y="3978487"/>
            <a:ext cx="167640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33CC"/>
                </a:solidFill>
              </a:rPr>
              <a:t>spinnerMode</a:t>
            </a:r>
            <a:r>
              <a:rPr lang="en-HK" sz="1400" dirty="0">
                <a:solidFill>
                  <a:srgbClr val="0033CC"/>
                </a:solidFill>
              </a:rPr>
              <a:t>: dialog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0FBF6A-E001-45CD-8836-30AAFFCD1F8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7291247" y="3673693"/>
            <a:ext cx="862154" cy="304794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A46FC54-EE21-4838-BFE4-5A002F640435}"/>
              </a:ext>
            </a:extLst>
          </p:cNvPr>
          <p:cNvSpPr txBox="1"/>
          <p:nvPr/>
        </p:nvSpPr>
        <p:spPr>
          <a:xfrm>
            <a:off x="3928027" y="3717343"/>
            <a:ext cx="198120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prompt: @string/prompt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C57668-667A-4059-8B2A-D45858C4239F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918627" y="3491835"/>
            <a:ext cx="1101173" cy="225508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EF00E04-784C-4FB1-B699-6D1DC3C47B8D}"/>
              </a:ext>
            </a:extLst>
          </p:cNvPr>
          <p:cNvSpPr txBox="1"/>
          <p:nvPr/>
        </p:nvSpPr>
        <p:spPr>
          <a:xfrm>
            <a:off x="7010401" y="2330712"/>
            <a:ext cx="198120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entries: @array/txtGroup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EF36B0-C02E-4249-8DBB-FB9EE881CAF0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7467601" y="2638489"/>
            <a:ext cx="533400" cy="48571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F48F9F-7F76-4298-8594-AB9FC56DC73B}"/>
              </a:ext>
            </a:extLst>
          </p:cNvPr>
          <p:cNvSpPr txBox="1"/>
          <p:nvPr/>
        </p:nvSpPr>
        <p:spPr>
          <a:xfrm>
            <a:off x="7895970" y="2876530"/>
            <a:ext cx="109563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id: </a:t>
            </a:r>
            <a:r>
              <a:rPr lang="en-HK" sz="1400" dirty="0" err="1">
                <a:solidFill>
                  <a:srgbClr val="0033CC"/>
                </a:solidFill>
              </a:rPr>
              <a:t>txtGroup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660B91-9A55-4AB0-B1EC-335706E5C5B2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7401820" y="3030419"/>
            <a:ext cx="494150" cy="308123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597493D-6891-45EE-9ACF-3C86934F3104}"/>
              </a:ext>
            </a:extLst>
          </p:cNvPr>
          <p:cNvSpPr txBox="1"/>
          <p:nvPr/>
        </p:nvSpPr>
        <p:spPr>
          <a:xfrm>
            <a:off x="3124200" y="1968041"/>
            <a:ext cx="137160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Spinner control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9B70CB-E58D-4EA3-AC14-6C50D1F7B214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667000" y="1905002"/>
            <a:ext cx="457200" cy="216928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978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81E83C7-8039-4A7D-B20F-6C6292748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15971"/>
          <a:stretch/>
        </p:blipFill>
        <p:spPr>
          <a:xfrm>
            <a:off x="1893802" y="2213978"/>
            <a:ext cx="5845004" cy="39201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Simplifying User Input </a:t>
            </a:r>
            <a:r>
              <a:rPr lang="en-US" sz="1200"/>
              <a:t>(continued)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/>
              <a:t>Adding the Button, </a:t>
            </a:r>
            <a:r>
              <a:rPr lang="en-US" b="1" dirty="0" err="1"/>
              <a:t>TextView</a:t>
            </a:r>
            <a:r>
              <a:rPr lang="en-US" b="1" dirty="0"/>
              <a:t>, and </a:t>
            </a:r>
            <a:r>
              <a:rPr lang="en-US" b="1" dirty="0" err="1"/>
              <a:t>ImageView</a:t>
            </a:r>
            <a:r>
              <a:rPr lang="en-US" b="1" dirty="0"/>
              <a:t> Controls</a:t>
            </a:r>
            <a:endParaRPr lang="en-US" sz="1200" b="1" dirty="0"/>
          </a:p>
          <a:p>
            <a:pPr marL="457200" lvl="1" indent="0" eaLnBrk="1" hangingPunct="1">
              <a:buFontTx/>
              <a:buNone/>
            </a:pPr>
            <a:endParaRPr lang="en-US" dirty="0"/>
          </a:p>
          <a:p>
            <a:pPr marL="457200" lvl="1" indent="0" eaLnBrk="1" hangingPunct="1"/>
            <a:endParaRPr lang="en-US" b="1" dirty="0"/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F68E731-9F20-4EC4-985E-320C0B84C7CD}" type="slidenum">
              <a:rPr lang="en-US"/>
              <a:pPr/>
              <a:t>26</a:t>
            </a:fld>
            <a:endParaRPr lang="en-US"/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4C042-1E5C-4F39-9DCA-2689B6734573}"/>
              </a:ext>
            </a:extLst>
          </p:cNvPr>
          <p:cNvSpPr txBox="1"/>
          <p:nvPr/>
        </p:nvSpPr>
        <p:spPr>
          <a:xfrm>
            <a:off x="5252897" y="5560849"/>
            <a:ext cx="10950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constraint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537F41-3D2F-420B-BA16-EADDBA53FA5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800444" y="5044159"/>
            <a:ext cx="271325" cy="51669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D3C2AC-D6CC-4538-A53C-F5B8813C685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800444" y="5107028"/>
            <a:ext cx="1396899" cy="45382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FBA6A4-2403-4D39-98CA-2A914355065F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800444" y="4790128"/>
            <a:ext cx="879754" cy="77072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A04252-0B6F-4A14-9853-97757FA3360C}"/>
              </a:ext>
            </a:extLst>
          </p:cNvPr>
          <p:cNvSpPr txBox="1"/>
          <p:nvPr/>
        </p:nvSpPr>
        <p:spPr>
          <a:xfrm>
            <a:off x="7157905" y="4366190"/>
            <a:ext cx="13236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33CC"/>
                </a:solidFill>
              </a:rPr>
              <a:t>textSize</a:t>
            </a:r>
            <a:r>
              <a:rPr lang="en-HK" sz="1400" dirty="0">
                <a:solidFill>
                  <a:srgbClr val="0033CC"/>
                </a:solidFill>
              </a:rPr>
              <a:t>: 34sp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AD88E6-058C-4395-96A5-56DC884864D4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033799" y="4061393"/>
            <a:ext cx="124106" cy="458686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B94768-9BE9-44C4-BD67-118EB4409AC4}"/>
              </a:ext>
            </a:extLst>
          </p:cNvPr>
          <p:cNvSpPr txBox="1"/>
          <p:nvPr/>
        </p:nvSpPr>
        <p:spPr>
          <a:xfrm>
            <a:off x="4343400" y="4520079"/>
            <a:ext cx="18189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text: @string/btnCost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CFCECC-4985-47C4-A5F1-E330A83ECBE7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252897" y="3932858"/>
            <a:ext cx="801872" cy="58722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7F23C9-BBB4-466E-A6A3-2499922CC887}"/>
              </a:ext>
            </a:extLst>
          </p:cNvPr>
          <p:cNvSpPr txBox="1"/>
          <p:nvPr/>
        </p:nvSpPr>
        <p:spPr>
          <a:xfrm>
            <a:off x="7899041" y="2834061"/>
            <a:ext cx="10950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id: </a:t>
            </a:r>
            <a:r>
              <a:rPr lang="en-HK" sz="1400" dirty="0" err="1">
                <a:solidFill>
                  <a:srgbClr val="0033CC"/>
                </a:solidFill>
              </a:rPr>
              <a:t>btnCost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BC5DBA-EC01-4BE7-8583-2AF7E48EC3DC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033799" y="2987950"/>
            <a:ext cx="865242" cy="728213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338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C8435F2-94C3-4430-BBE0-3A3F30491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15971"/>
          <a:stretch/>
        </p:blipFill>
        <p:spPr>
          <a:xfrm>
            <a:off x="1238250" y="1551256"/>
            <a:ext cx="6667500" cy="4471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Simplifying User Input </a:t>
            </a:r>
            <a:r>
              <a:rPr lang="en-US" sz="1200"/>
              <a:t>(continued)</a:t>
            </a: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F68E731-9F20-4EC4-985E-320C0B84C7CD}" type="slidenum">
              <a:rPr lang="en-US"/>
              <a:pPr/>
              <a:t>27</a:t>
            </a:fld>
            <a:endParaRPr lang="en-US"/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B62B4-5A81-4362-B82A-BD781A83313F}"/>
              </a:ext>
            </a:extLst>
          </p:cNvPr>
          <p:cNvSpPr txBox="1"/>
          <p:nvPr/>
        </p:nvSpPr>
        <p:spPr>
          <a:xfrm>
            <a:off x="5029200" y="5484579"/>
            <a:ext cx="10950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constraint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AE4573-9F5C-47A5-ACD1-975DFDB4233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576747" y="4967889"/>
            <a:ext cx="271325" cy="51669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3C1C55-2A46-4839-9426-15557FE72CD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576747" y="5030758"/>
            <a:ext cx="1396899" cy="45382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88FBCC-EED0-4346-86BF-526ADF28090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576747" y="4713858"/>
            <a:ext cx="879754" cy="77072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F330C1-BB6D-4D51-8A27-167E682C1ED2}"/>
              </a:ext>
            </a:extLst>
          </p:cNvPr>
          <p:cNvSpPr txBox="1"/>
          <p:nvPr/>
        </p:nvSpPr>
        <p:spPr>
          <a:xfrm>
            <a:off x="7286907" y="4114800"/>
            <a:ext cx="13236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33CC"/>
                </a:solidFill>
              </a:rPr>
              <a:t>textSize</a:t>
            </a:r>
            <a:r>
              <a:rPr lang="en-HK" sz="1400" dirty="0">
                <a:solidFill>
                  <a:srgbClr val="0033CC"/>
                </a:solidFill>
              </a:rPr>
              <a:t>: 22sp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929A1E-7207-4D38-9E88-FF84E064A14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162801" y="3810003"/>
            <a:ext cx="124106" cy="458686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DDF709E-4CD9-4887-96A7-648014BE7184}"/>
              </a:ext>
            </a:extLst>
          </p:cNvPr>
          <p:cNvSpPr txBox="1"/>
          <p:nvPr/>
        </p:nvSpPr>
        <p:spPr>
          <a:xfrm>
            <a:off x="4419600" y="3782889"/>
            <a:ext cx="10950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id: </a:t>
            </a:r>
            <a:r>
              <a:rPr lang="en-HK" sz="1400" dirty="0" err="1">
                <a:solidFill>
                  <a:srgbClr val="0033CC"/>
                </a:solidFill>
              </a:rPr>
              <a:t>txtResult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040257-17C9-4FA3-B541-7AE6F81C0499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967147" y="3613589"/>
            <a:ext cx="824053" cy="16930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606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Simplifying User Input </a:t>
            </a:r>
            <a:r>
              <a:rPr lang="en-US" sz="1200" dirty="0"/>
              <a:t>(continued)</a:t>
            </a:r>
          </a:p>
        </p:txBody>
      </p:sp>
      <p:sp>
        <p:nvSpPr>
          <p:cNvPr id="3277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F68E731-9F20-4EC4-985E-320C0B84C7CD}" type="slidenum">
              <a:rPr lang="en-US"/>
              <a:pPr/>
              <a:t>28</a:t>
            </a:fld>
            <a:endParaRPr lang="en-US"/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DD04B-B916-4C1D-84E0-93972F61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" y="1448382"/>
            <a:ext cx="8966886" cy="4830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1AF95F-CD8D-4318-B35E-BEDC21BC9540}"/>
              </a:ext>
            </a:extLst>
          </p:cNvPr>
          <p:cNvSpPr txBox="1"/>
          <p:nvPr/>
        </p:nvSpPr>
        <p:spPr>
          <a:xfrm>
            <a:off x="6512501" y="5587460"/>
            <a:ext cx="10950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constraint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3EBE70-4436-40DA-ABD5-62D6412E111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60048" y="5070770"/>
            <a:ext cx="271325" cy="51669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EB3A63-A326-4341-AC71-BD650F6CBD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60048" y="5133639"/>
            <a:ext cx="1396899" cy="45382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096BC9D-D034-4FD7-B947-3EC9C9AD8AC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60048" y="4816739"/>
            <a:ext cx="879754" cy="77072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E609E91-560C-4544-A968-806250DE1C7E}"/>
              </a:ext>
            </a:extLst>
          </p:cNvPr>
          <p:cNvSpPr txBox="1"/>
          <p:nvPr/>
        </p:nvSpPr>
        <p:spPr>
          <a:xfrm>
            <a:off x="1828800" y="4267200"/>
            <a:ext cx="220980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Copy and paste concert.png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AEDD72-F862-43B0-A148-394151EC37FA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286002" y="3657606"/>
            <a:ext cx="647698" cy="609594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0D7589-2EEC-4975-A4A9-AAF6B1281EAE}"/>
              </a:ext>
            </a:extLst>
          </p:cNvPr>
          <p:cNvSpPr txBox="1"/>
          <p:nvPr/>
        </p:nvSpPr>
        <p:spPr>
          <a:xfrm>
            <a:off x="6783826" y="2818018"/>
            <a:ext cx="1323693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id: </a:t>
            </a:r>
            <a:r>
              <a:rPr lang="en-HK" sz="1400" dirty="0" err="1">
                <a:solidFill>
                  <a:srgbClr val="0033CC"/>
                </a:solidFill>
              </a:rPr>
              <a:t>imgConcert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F7F2F7-2BA2-40A9-9269-A5705415C545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7391401" y="3125795"/>
            <a:ext cx="54272" cy="639815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E1AB89-44CB-4FF7-B806-5E51C9B23AC7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060048" y="5444688"/>
            <a:ext cx="788552" cy="142772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463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D258-0905-4CD3-B6EA-8E32720E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User Input </a:t>
            </a:r>
            <a:r>
              <a:rPr lang="en-US" sz="1200" dirty="0"/>
              <a:t>(continued)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D7E48-B463-4F39-BE54-60EA28C43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0F5B9-1BA3-4836-A618-0E83FBDC45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62340A-4279-4897-AB3F-C2039B1E8D7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481B9-F658-4741-AFC2-72214BB8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87BB52-F86C-46B6-8FCE-711EB32A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80" y="1551803"/>
            <a:ext cx="2613039" cy="466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89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 </a:t>
            </a:r>
            <a:r>
              <a:rPr lang="en-US" sz="1200" smtClean="0"/>
              <a:t>(continued)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/>
            <a:r>
              <a:rPr lang="en-US" dirty="0" smtClean="0"/>
              <a:t>Declare variables to hold data</a:t>
            </a:r>
          </a:p>
          <a:p>
            <a:pPr eaLnBrk="1" hangingPunct="1"/>
            <a:r>
              <a:rPr lang="en-US" dirty="0" smtClean="0"/>
              <a:t>Code the </a:t>
            </a:r>
            <a:r>
              <a:rPr lang="en-US" dirty="0" err="1" smtClean="0"/>
              <a:t>GetText</a:t>
            </a:r>
            <a:r>
              <a:rPr lang="en-US" dirty="0" smtClean="0"/>
              <a:t>() method</a:t>
            </a:r>
          </a:p>
          <a:p>
            <a:pPr eaLnBrk="1" hangingPunct="1"/>
            <a:r>
              <a:rPr lang="en-US" dirty="0" smtClean="0"/>
              <a:t>Understand arithmetic operations</a:t>
            </a:r>
          </a:p>
          <a:p>
            <a:pPr eaLnBrk="1" hangingPunct="1"/>
            <a:r>
              <a:rPr lang="en-US" dirty="0" smtClean="0"/>
              <a:t>Convert numeric data</a:t>
            </a:r>
          </a:p>
          <a:p>
            <a:pPr eaLnBrk="1" hangingPunct="1"/>
            <a:r>
              <a:rPr lang="en-US" dirty="0" smtClean="0"/>
              <a:t>Format numeric data</a:t>
            </a:r>
          </a:p>
          <a:p>
            <a:pPr eaLnBrk="1" hangingPunct="1"/>
            <a:r>
              <a:rPr lang="en-US" dirty="0" smtClean="0"/>
              <a:t>Code the </a:t>
            </a:r>
            <a:r>
              <a:rPr lang="en-US" dirty="0" err="1" smtClean="0"/>
              <a:t>SetText</a:t>
            </a:r>
            <a:r>
              <a:rPr lang="en-US" dirty="0" smtClean="0"/>
              <a:t>() method</a:t>
            </a:r>
          </a:p>
          <a:p>
            <a:pPr eaLnBrk="1" hangingPunct="1"/>
            <a:r>
              <a:rPr lang="en-US" dirty="0" smtClean="0"/>
              <a:t>Run the completed app in an emulator</a:t>
            </a:r>
          </a:p>
        </p:txBody>
      </p:sp>
      <p:sp>
        <p:nvSpPr>
          <p:cNvPr id="1843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E96921B-C0D2-459C-8897-B43AFED0D344}" type="slidenum">
              <a:rPr lang="en-US"/>
              <a:pPr/>
              <a:t>3</a:t>
            </a:fld>
            <a:endParaRPr lang="en-US"/>
          </a:p>
        </p:txBody>
      </p:sp>
      <p:sp>
        <p:nvSpPr>
          <p:cNvPr id="1126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/>
            <a:r>
              <a:rPr lang="en-US" b="1" dirty="0" smtClean="0"/>
              <a:t>Coding the </a:t>
            </a:r>
            <a:r>
              <a:rPr lang="en-US" b="1" dirty="0" err="1" smtClean="0"/>
              <a:t>EditText</a:t>
            </a:r>
            <a:r>
              <a:rPr lang="en-US" b="1" dirty="0" smtClean="0"/>
              <a:t> Class for the Text Field</a:t>
            </a:r>
            <a:endParaRPr lang="en-US" sz="1200" b="1" dirty="0" smtClean="0"/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 smtClean="0"/>
              <a:t>variable</a:t>
            </a:r>
            <a:r>
              <a:rPr lang="en-US" dirty="0" smtClean="0"/>
              <a:t> is used in programming to contain data that changes during the execution of a program</a:t>
            </a:r>
          </a:p>
          <a:p>
            <a:pPr lvl="1" eaLnBrk="1" hangingPunct="1"/>
            <a:r>
              <a:rPr lang="en-US" b="1" dirty="0" smtClean="0"/>
              <a:t>Final</a:t>
            </a:r>
            <a:r>
              <a:rPr lang="en-US" dirty="0" smtClean="0"/>
              <a:t> variables can be initialized but cannot be changed</a:t>
            </a:r>
          </a:p>
          <a:p>
            <a:pPr lvl="1" eaLnBrk="1" hangingPunct="1"/>
            <a:r>
              <a:rPr lang="en-US" dirty="0" smtClean="0"/>
              <a:t>Insert this code to create a variable: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  <a:p>
            <a:pPr lvl="1" eaLnBrk="1" hangingPunct="1"/>
            <a:endParaRPr lang="en-US" b="1" dirty="0" smtClean="0"/>
          </a:p>
        </p:txBody>
      </p:sp>
      <p:sp>
        <p:nvSpPr>
          <p:cNvPr id="2765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8A267A4-586E-439E-98D3-D98A52C961E6}" type="slidenum">
              <a:rPr lang="en-US"/>
              <a:pPr/>
              <a:t>30</a:t>
            </a:fld>
            <a:endParaRPr lang="en-US"/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114800"/>
            <a:ext cx="754380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28675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44030C2-DB91-401F-A3B4-D407B655E459}" type="slidenum">
              <a:rPr lang="en-US"/>
              <a:pPr/>
              <a:t>31</a:t>
            </a:fld>
            <a:endParaRPr lang="en-US"/>
          </a:p>
        </p:txBody>
      </p:sp>
      <p:sp>
        <p:nvSpPr>
          <p:cNvPr id="2150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503218"/>
            <a:ext cx="755332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dirty="0" smtClean="0"/>
              <a:t>Coding the Spinner Control</a:t>
            </a:r>
            <a:endParaRPr lang="en-US" sz="1200" b="1" dirty="0" smtClean="0"/>
          </a:p>
          <a:p>
            <a:pPr eaLnBrk="1" hangingPunct="1"/>
            <a:endParaRPr lang="en-US" b="1" dirty="0" smtClean="0"/>
          </a:p>
          <a:p>
            <a:pPr eaLnBrk="1" hangingPunct="1"/>
            <a:endParaRPr lang="en-US" b="1" dirty="0"/>
          </a:p>
          <a:p>
            <a:pPr eaLnBrk="1" hangingPunct="1"/>
            <a:endParaRPr lang="en-US" b="1" dirty="0" smtClean="0"/>
          </a:p>
          <a:p>
            <a:pPr lvl="1" eaLnBrk="1" hangingPunct="1"/>
            <a:endParaRPr lang="en-US" b="1" dirty="0" smtClean="0"/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AD608E1-6D4B-4C1F-8876-977C7828014E}" type="slidenum">
              <a:rPr lang="en-US"/>
              <a:pPr/>
              <a:t>32</a:t>
            </a:fld>
            <a:endParaRPr lang="en-US"/>
          </a:p>
        </p:txBody>
      </p:sp>
      <p:sp>
        <p:nvSpPr>
          <p:cNvPr id="235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828800"/>
            <a:ext cx="7639050" cy="114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2761367"/>
            <a:ext cx="5219700" cy="346264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457200" lvl="1" indent="0" eaLnBrk="1" hangingPunct="1">
              <a:buFontTx/>
              <a:buNone/>
            </a:pPr>
            <a:endParaRPr lang="en-US" smtClean="0"/>
          </a:p>
          <a:p>
            <a:pPr marL="457200" lvl="1" indent="0" eaLnBrk="1" hangingPunct="1">
              <a:buFontTx/>
              <a:buNone/>
            </a:pPr>
            <a:endParaRPr lang="en-US" b="1" smtClean="0"/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2F9E4E8-DB7D-4E30-8BAE-457CEDE43942}" type="slidenum">
              <a:rPr lang="en-US"/>
              <a:pPr/>
              <a:t>33</a:t>
            </a:fld>
            <a:endParaRPr lang="en-US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0" y="16002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600">
                <a:solidFill>
                  <a:srgbClr val="222222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buNone/>
            </a:pPr>
            <a:r>
              <a:rPr lang="en-US" b="1" kern="0" smtClean="0"/>
              <a:t>Instantiating the </a:t>
            </a:r>
            <a:r>
              <a:rPr lang="en-US" b="1" kern="0" dirty="0" smtClean="0"/>
              <a:t>Button Control</a:t>
            </a:r>
            <a:endParaRPr lang="en-US" sz="1200" b="1" kern="0" dirty="0" smtClean="0"/>
          </a:p>
          <a:p>
            <a:pPr lvl="1" eaLnBrk="1" hangingPunct="1"/>
            <a:endParaRPr lang="en-US" b="1" kern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2" y="2057400"/>
            <a:ext cx="7458075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245" y="2927897"/>
            <a:ext cx="4608748" cy="33205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457200" lvl="1" indent="0" eaLnBrk="1" hangingPunct="1">
              <a:buFontTx/>
              <a:buNone/>
            </a:pPr>
            <a:endParaRPr lang="en-US" smtClean="0"/>
          </a:p>
          <a:p>
            <a:pPr marL="457200" lvl="1" indent="0" eaLnBrk="1" hangingPunct="1">
              <a:buFontTx/>
              <a:buNone/>
            </a:pPr>
            <a:endParaRPr lang="en-US" b="1" smtClean="0"/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2F9E4E8-DB7D-4E30-8BAE-457CEDE43942}" type="slidenum">
              <a:rPr lang="en-US"/>
              <a:pPr/>
              <a:t>34</a:t>
            </a:fld>
            <a:endParaRPr lang="en-US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481" y="1622665"/>
            <a:ext cx="6015037" cy="465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62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Simplifying User Input </a:t>
            </a:r>
            <a:r>
              <a:rPr lang="en-US" sz="120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marL="457200" lvl="1" indent="0" eaLnBrk="1" hangingPunct="1">
              <a:buFontTx/>
              <a:buNone/>
            </a:pPr>
            <a:endParaRPr lang="en-US" smtClean="0"/>
          </a:p>
          <a:p>
            <a:pPr marL="457200" lvl="1" indent="0" eaLnBrk="1" hangingPunct="1">
              <a:buFontTx/>
              <a:buNone/>
            </a:pPr>
            <a:endParaRPr lang="en-US" b="1" smtClean="0"/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2F9E4E8-DB7D-4E30-8BAE-457CEDE43942}" type="slidenum">
              <a:rPr lang="en-US"/>
              <a:pPr/>
              <a:t>35</a:t>
            </a:fld>
            <a:endParaRPr lang="en-US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197" y="1447800"/>
            <a:ext cx="5891212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58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Declaring Variables</a:t>
            </a:r>
            <a:endParaRPr lang="en-US" sz="1200" dirty="0" smtClean="0"/>
          </a:p>
        </p:txBody>
      </p:sp>
      <p:sp>
        <p:nvSpPr>
          <p:cNvPr id="38915" name="Content Placeholder 8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/>
            <a:r>
              <a:rPr lang="en-US" sz="2200" dirty="0" smtClean="0"/>
              <a:t>Declare the variable</a:t>
            </a:r>
          </a:p>
          <a:p>
            <a:pPr eaLnBrk="1" hangingPunct="1"/>
            <a:r>
              <a:rPr lang="en-US" sz="2200" dirty="0" smtClean="0"/>
              <a:t>Assign a value to the variable</a:t>
            </a:r>
          </a:p>
          <a:p>
            <a:pPr lvl="1" eaLnBrk="1" hangingPunct="1">
              <a:buFontTx/>
              <a:buNone/>
            </a:pPr>
            <a:endParaRPr lang="en-US" dirty="0" smtClean="0"/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62E8CBC-341B-4C43-9BCC-87449E816D60}" type="slidenum">
              <a:rPr lang="en-US"/>
              <a:pPr/>
              <a:t>36</a:t>
            </a:fld>
            <a:endParaRPr lang="en-US"/>
          </a:p>
        </p:txBody>
      </p:sp>
      <p:sp>
        <p:nvSpPr>
          <p:cNvPr id="3174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42" y="2438400"/>
            <a:ext cx="7374321" cy="38383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76" y="1447800"/>
            <a:ext cx="3099088" cy="13811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Declaring Variables </a:t>
            </a:r>
            <a:r>
              <a:rPr lang="en-US" sz="1200" smtClean="0"/>
              <a:t>(continued)</a:t>
            </a:r>
          </a:p>
        </p:txBody>
      </p:sp>
      <p:sp>
        <p:nvSpPr>
          <p:cNvPr id="38915" name="Content Placeholder 8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572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String Data Type</a:t>
            </a:r>
          </a:p>
          <a:p>
            <a:pPr lvl="1" eaLnBrk="1" hangingPunct="1"/>
            <a:r>
              <a:rPr lang="en-US" dirty="0"/>
              <a:t>The String type is a class and not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primitive data </a:t>
            </a:r>
            <a:r>
              <a:rPr lang="en-US" dirty="0" smtClean="0"/>
              <a:t>type</a:t>
            </a:r>
          </a:p>
          <a:p>
            <a:pPr lvl="1" eaLnBrk="1" hangingPunct="1"/>
            <a:r>
              <a:rPr lang="en-US" dirty="0"/>
              <a:t> A string can be a character, word, or </a:t>
            </a:r>
            <a:r>
              <a:rPr lang="en-US" dirty="0" smtClean="0"/>
              <a:t>phrase</a:t>
            </a:r>
          </a:p>
          <a:p>
            <a:pPr eaLnBrk="1" hangingPunct="1"/>
            <a:r>
              <a:rPr lang="en-US" b="1" dirty="0" smtClean="0"/>
              <a:t>Declaring the Variables</a:t>
            </a:r>
          </a:p>
          <a:p>
            <a:pPr lvl="1" eaLnBrk="1" hangingPunct="1"/>
            <a:r>
              <a:rPr lang="en-US" dirty="0"/>
              <a:t>Typically declared at the beginning of an Activity</a:t>
            </a:r>
          </a:p>
          <a:p>
            <a:pPr lvl="1" eaLnBrk="1" hangingPunct="1"/>
            <a:r>
              <a:rPr lang="en-US" dirty="0"/>
              <a:t>Variables must be declared before you can use them</a:t>
            </a:r>
          </a:p>
          <a:p>
            <a:pPr lvl="1" eaLnBrk="1" hangingPunct="1"/>
            <a:endParaRPr lang="en-US" b="1" dirty="0"/>
          </a:p>
          <a:p>
            <a:pPr lvl="1" eaLnBrk="1" hangingPunct="1">
              <a:buFontTx/>
              <a:buNone/>
            </a:pPr>
            <a:endParaRPr lang="en-US" dirty="0" smtClean="0"/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62E8CBC-341B-4C43-9BCC-87449E816D60}" type="slidenum">
              <a:rPr lang="en-US"/>
              <a:pPr/>
              <a:t>37</a:t>
            </a:fld>
            <a:endParaRPr lang="en-US"/>
          </a:p>
        </p:txBody>
      </p:sp>
      <p:sp>
        <p:nvSpPr>
          <p:cNvPr id="3174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9" y="1524000"/>
            <a:ext cx="2606040" cy="1143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3191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smtClean="0"/>
              <a:t>Declaring Variables </a:t>
            </a:r>
            <a:r>
              <a:rPr lang="en-US" sz="1200" smtClean="0"/>
              <a:t>(continued)</a:t>
            </a:r>
          </a:p>
        </p:txBody>
      </p:sp>
      <p:sp>
        <p:nvSpPr>
          <p:cNvPr id="3993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CCDEF17-1834-460B-9C4B-C92F776F49DB}" type="slidenum">
              <a:rPr lang="en-US"/>
              <a:pPr/>
              <a:t>38</a:t>
            </a:fld>
            <a:endParaRPr lang="en-US"/>
          </a:p>
        </p:txBody>
      </p:sp>
      <p:sp>
        <p:nvSpPr>
          <p:cNvPr id="3277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038" y="1550876"/>
            <a:ext cx="5145924" cy="46975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Declaring Variables </a:t>
            </a:r>
            <a:r>
              <a:rPr lang="en-US" sz="1200" dirty="0" smtClean="0"/>
              <a:t>(continued)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533400" y="2366088"/>
            <a:ext cx="8077200" cy="2358312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GetText</a:t>
            </a:r>
            <a:r>
              <a:rPr lang="en-US" b="1" dirty="0" smtClean="0"/>
              <a:t>() Method</a:t>
            </a:r>
            <a:endParaRPr lang="en-US" sz="1200" b="1" dirty="0" smtClean="0"/>
          </a:p>
          <a:p>
            <a:pPr lvl="1" eaLnBrk="1" hangingPunct="1"/>
            <a:r>
              <a:rPr lang="en-US" dirty="0" smtClean="0"/>
              <a:t>Read data stored in the </a:t>
            </a:r>
            <a:r>
              <a:rPr lang="en-US" dirty="0" err="1" smtClean="0"/>
              <a:t>EditText</a:t>
            </a:r>
            <a:r>
              <a:rPr lang="en-US" dirty="0" smtClean="0"/>
              <a:t> control with the </a:t>
            </a:r>
            <a:r>
              <a:rPr lang="en-US" b="1" dirty="0" err="1" smtClean="0"/>
              <a:t>GetText</a:t>
            </a:r>
            <a:r>
              <a:rPr lang="en-US" b="1" dirty="0" smtClean="0"/>
              <a:t>() </a:t>
            </a:r>
            <a:r>
              <a:rPr lang="en-US" dirty="0" smtClean="0"/>
              <a:t>method</a:t>
            </a:r>
          </a:p>
          <a:p>
            <a:pPr lvl="1" eaLnBrk="1" hangingPunct="1"/>
            <a:r>
              <a:rPr lang="en-US" dirty="0" smtClean="0"/>
              <a:t>Data is read in as a string, by default</a:t>
            </a:r>
          </a:p>
          <a:p>
            <a:pPr lvl="1" eaLnBrk="1" hangingPunct="1"/>
            <a:r>
              <a:rPr lang="en-US" dirty="0" smtClean="0"/>
              <a:t>A </a:t>
            </a:r>
            <a:r>
              <a:rPr lang="en-US" b="1" dirty="0" smtClean="0"/>
              <a:t>Parse</a:t>
            </a:r>
            <a:r>
              <a:rPr lang="en-US" dirty="0" smtClean="0"/>
              <a:t> class </a:t>
            </a:r>
            <a:br>
              <a:rPr lang="en-US" dirty="0" smtClean="0"/>
            </a:br>
            <a:r>
              <a:rPr lang="en-US" dirty="0" smtClean="0"/>
              <a:t>is used to </a:t>
            </a:r>
            <a:br>
              <a:rPr lang="en-US" dirty="0" smtClean="0"/>
            </a:br>
            <a:r>
              <a:rPr lang="en-US" dirty="0" smtClean="0"/>
              <a:t>convert strings </a:t>
            </a:r>
            <a:br>
              <a:rPr lang="en-US" dirty="0" smtClean="0"/>
            </a:br>
            <a:r>
              <a:rPr lang="en-US" dirty="0" smtClean="0"/>
              <a:t>into numbers</a:t>
            </a:r>
          </a:p>
          <a:p>
            <a:pPr lvl="1" eaLnBrk="1" hangingPunct="1"/>
            <a:endParaRPr lang="en-US" b="1" dirty="0" smtClean="0"/>
          </a:p>
        </p:txBody>
      </p:sp>
      <p:sp>
        <p:nvSpPr>
          <p:cNvPr id="4096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C625393-6E4F-4B61-9FAA-80370260C4D3}" type="slidenum">
              <a:rPr lang="en-US"/>
              <a:pPr/>
              <a:t>39</a:t>
            </a:fld>
            <a:endParaRPr lang="en-US"/>
          </a:p>
        </p:txBody>
      </p:sp>
      <p:sp>
        <p:nvSpPr>
          <p:cNvPr id="3379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424" y="4038600"/>
            <a:ext cx="5613918" cy="2023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412033"/>
            <a:ext cx="6934200" cy="952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Android Themes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Engaging the user by requesting input </a:t>
            </a:r>
            <a:br>
              <a:rPr lang="en-US" dirty="0" smtClean="0"/>
            </a:br>
            <a:r>
              <a:rPr lang="en-US" dirty="0" smtClean="0"/>
              <a:t>customizes the user experience each time the application is executed</a:t>
            </a:r>
          </a:p>
          <a:p>
            <a:pPr eaLnBrk="1" hangingPunct="1"/>
            <a:r>
              <a:rPr lang="en-US" dirty="0" smtClean="0"/>
              <a:t>A </a:t>
            </a:r>
            <a:r>
              <a:rPr lang="en-US" b="1" dirty="0" smtClean="0"/>
              <a:t>theme</a:t>
            </a:r>
            <a:r>
              <a:rPr lang="en-US" dirty="0" smtClean="0"/>
              <a:t> is a style applied to an Activity or an entire application</a:t>
            </a:r>
          </a:p>
          <a:p>
            <a:pPr lvl="1"/>
            <a:r>
              <a:rPr lang="en-US" dirty="0"/>
              <a:t>Themes are Android’s mechanism for applying a consistent style </a:t>
            </a:r>
            <a:r>
              <a:rPr lang="en-US" dirty="0" smtClean="0"/>
              <a:t>to an </a:t>
            </a:r>
            <a:r>
              <a:rPr lang="en-US" dirty="0"/>
              <a:t>app or Activity</a:t>
            </a:r>
            <a:endParaRPr lang="en-US" dirty="0" smtClean="0"/>
          </a:p>
          <a:p>
            <a:r>
              <a:rPr lang="en-US" dirty="0" smtClean="0"/>
              <a:t>The default for Nexus </a:t>
            </a:r>
            <a:r>
              <a:rPr lang="en-US" dirty="0"/>
              <a:t>5 shows the title bar </a:t>
            </a:r>
            <a:r>
              <a:rPr lang="en-US" dirty="0" smtClean="0"/>
              <a:t>displaying the </a:t>
            </a:r>
            <a:r>
              <a:rPr lang="en-US" dirty="0"/>
              <a:t>app name with a white background when running the </a:t>
            </a:r>
            <a:r>
              <a:rPr lang="en-US" dirty="0" smtClean="0"/>
              <a:t>app</a:t>
            </a:r>
          </a:p>
          <a:p>
            <a:pPr marL="457200" lvl="1" indent="0" eaLnBrk="1" hangingPunct="1">
              <a:buFontTx/>
              <a:buNone/>
            </a:pPr>
            <a:endParaRPr lang="en-US" dirty="0" smtClean="0"/>
          </a:p>
          <a:p>
            <a:pPr marL="457200" lvl="1" indent="0" eaLnBrk="1" hangingPunct="1"/>
            <a:endParaRPr lang="en-US" dirty="0" smtClean="0"/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3211A8D-416B-49A5-B98D-CE8E05FB1B2B}" type="slidenum">
              <a:rPr lang="en-US"/>
              <a:pPr/>
              <a:t>4</a:t>
            </a:fld>
            <a:endParaRPr lang="en-US"/>
          </a:p>
        </p:txBody>
      </p:sp>
      <p:sp>
        <p:nvSpPr>
          <p:cNvPr id="1229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F5D12A-7FE5-4BB3-BE6D-37595F88AB41}" type="slidenum">
              <a:rPr lang="en-US"/>
              <a:pPr/>
              <a:t>40</a:t>
            </a:fld>
            <a:endParaRPr lang="en-US"/>
          </a:p>
        </p:txBody>
      </p:sp>
      <p:sp>
        <p:nvSpPr>
          <p:cNvPr id="348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57" y="1457076"/>
            <a:ext cx="5924755" cy="479132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Declaring Variables </a:t>
            </a:r>
            <a:r>
              <a:rPr lang="en-US" sz="1200" dirty="0" smtClean="0"/>
              <a:t>(continued)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Working with Mathematical Operations </a:t>
            </a:r>
            <a:endParaRPr lang="en-US" sz="1100" smtClean="0"/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F5D12A-7FE5-4BB3-BE6D-37595F88AB41}" type="slidenum">
              <a:rPr lang="en-US"/>
              <a:pPr/>
              <a:t>41</a:t>
            </a:fld>
            <a:endParaRPr lang="en-US"/>
          </a:p>
        </p:txBody>
      </p:sp>
      <p:sp>
        <p:nvSpPr>
          <p:cNvPr id="348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44" y="1424209"/>
            <a:ext cx="6538912" cy="48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91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4582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Working with Mathematical Operations </a:t>
            </a:r>
            <a:r>
              <a:rPr lang="en-US" sz="1100" dirty="0" smtClean="0"/>
              <a:t>(continued)</a:t>
            </a:r>
            <a:endParaRPr lang="en-US" sz="3200" dirty="0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7525D6B-9600-4C17-9970-6367E5975852}" type="slidenum">
              <a:rPr lang="en-US"/>
              <a:pPr/>
              <a:t>42</a:t>
            </a:fld>
            <a:endParaRPr lang="en-US"/>
          </a:p>
        </p:txBody>
      </p:sp>
      <p:sp>
        <p:nvSpPr>
          <p:cNvPr id="3584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sp>
        <p:nvSpPr>
          <p:cNvPr id="43013" name="Content Placeholder 8"/>
          <p:cNvSpPr txBox="1">
            <a:spLocks/>
          </p:cNvSpPr>
          <p:nvPr/>
        </p:nvSpPr>
        <p:spPr bwMode="auto">
          <a:xfrm>
            <a:off x="609600" y="15240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2600" b="1">
                <a:solidFill>
                  <a:schemeClr val="tx1"/>
                </a:solidFill>
                <a:latin typeface="Arial" charset="0"/>
              </a:rPr>
              <a:t>Formatting Numbers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sz="2400">
                <a:solidFill>
                  <a:srgbClr val="222222"/>
                </a:solidFill>
                <a:latin typeface="Arial" charset="0"/>
              </a:rPr>
              <a:t>Currency format requires a dollar sign, a comma (if needed), a decimal point, and two decimal places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sz="2400">
                <a:solidFill>
                  <a:srgbClr val="222222"/>
                </a:solidFill>
                <a:latin typeface="Arial" charset="0"/>
              </a:rPr>
              <a:t>Java has a class called </a:t>
            </a:r>
            <a:r>
              <a:rPr lang="en-US" sz="2400" b="1">
                <a:solidFill>
                  <a:srgbClr val="222222"/>
                </a:solidFill>
                <a:latin typeface="Arial" charset="0"/>
              </a:rPr>
              <a:t>DecimalFormat </a:t>
            </a:r>
            <a:r>
              <a:rPr lang="en-US" sz="2400">
                <a:solidFill>
                  <a:srgbClr val="222222"/>
                </a:solidFill>
                <a:latin typeface="Arial" charset="0"/>
              </a:rPr>
              <a:t>that provides patterns, such as </a:t>
            </a:r>
            <a:r>
              <a:rPr lang="en-US" sz="2400" i="1">
                <a:solidFill>
                  <a:srgbClr val="222222"/>
                </a:solidFill>
                <a:latin typeface="Arial" charset="0"/>
              </a:rPr>
              <a:t>$###,###.##</a:t>
            </a:r>
            <a:r>
              <a:rPr lang="en-US" sz="2400">
                <a:solidFill>
                  <a:srgbClr val="222222"/>
                </a:solidFill>
                <a:latin typeface="Arial" charset="0"/>
              </a:rPr>
              <a:t> for displaying on the Android screen</a:t>
            </a:r>
          </a:p>
          <a:p>
            <a:pPr marL="342900" indent="-342900" eaLnBrk="0" hangingPunct="0">
              <a:spcBef>
                <a:spcPct val="20000"/>
              </a:spcBef>
            </a:pPr>
            <a:r>
              <a:rPr lang="en-US" sz="2600" b="1">
                <a:solidFill>
                  <a:schemeClr val="tx1"/>
                </a:solidFill>
                <a:latin typeface="Arial" charset="0"/>
              </a:rPr>
              <a:t>	</a:t>
            </a:r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4582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Working with Mathematical Operations </a:t>
            </a:r>
            <a:r>
              <a:rPr lang="en-US" sz="1100" dirty="0" smtClean="0"/>
              <a:t>(continued)</a:t>
            </a:r>
            <a:endParaRPr lang="en-US" sz="3200" dirty="0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7525D6B-9600-4C17-9970-6367E5975852}" type="slidenum">
              <a:rPr lang="en-US"/>
              <a:pPr/>
              <a:t>43</a:t>
            </a:fld>
            <a:endParaRPr lang="en-US"/>
          </a:p>
        </p:txBody>
      </p:sp>
      <p:sp>
        <p:nvSpPr>
          <p:cNvPr id="3584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1544782"/>
            <a:ext cx="830764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45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Displaying Android Output</a:t>
            </a:r>
            <a:endParaRPr lang="en-US" sz="1200" smtClean="0"/>
          </a:p>
        </p:txBody>
      </p:sp>
      <p:sp>
        <p:nvSpPr>
          <p:cNvPr id="44035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b="1" dirty="0" err="1" smtClean="0"/>
              <a:t>GetSelectedItem</a:t>
            </a:r>
            <a:r>
              <a:rPr lang="en-US" b="1" dirty="0" smtClean="0"/>
              <a:t>() Method</a:t>
            </a:r>
          </a:p>
          <a:p>
            <a:pPr lvl="1" eaLnBrk="1" hangingPunct="1"/>
            <a:r>
              <a:rPr lang="en-US" dirty="0" smtClean="0"/>
              <a:t>The </a:t>
            </a:r>
            <a:r>
              <a:rPr lang="en-US" b="1" dirty="0" err="1" smtClean="0"/>
              <a:t>GetSelectedItem</a:t>
            </a:r>
            <a:r>
              <a:rPr lang="en-US" b="1" dirty="0" smtClean="0"/>
              <a:t>() </a:t>
            </a:r>
            <a:r>
              <a:rPr lang="en-US" dirty="0" smtClean="0"/>
              <a:t>method returns the text label of the currently selected Spinner item</a:t>
            </a:r>
            <a:br>
              <a:rPr lang="en-US" dirty="0" smtClean="0"/>
            </a:br>
            <a:endParaRPr lang="en-US" dirty="0"/>
          </a:p>
          <a:p>
            <a:pPr marL="457200" lvl="1" indent="0" eaLnBrk="1" hangingPunct="1">
              <a:buNone/>
            </a:pPr>
            <a:endParaRPr lang="en-US" dirty="0" smtClean="0"/>
          </a:p>
          <a:p>
            <a:pPr marL="0" indent="0" eaLnBrk="1" hangingPunct="1">
              <a:buNone/>
            </a:pPr>
            <a:r>
              <a:rPr lang="en-US" b="1" dirty="0" err="1" smtClean="0"/>
              <a:t>SetText</a:t>
            </a:r>
            <a:r>
              <a:rPr lang="en-US" b="1" dirty="0" smtClean="0"/>
              <a:t> () Method</a:t>
            </a:r>
          </a:p>
          <a:p>
            <a:pPr lvl="1" eaLnBrk="1" hangingPunct="1"/>
            <a:r>
              <a:rPr lang="en-US" dirty="0" smtClean="0"/>
              <a:t>The </a:t>
            </a:r>
            <a:r>
              <a:rPr lang="en-US" b="1" dirty="0" err="1" smtClean="0"/>
              <a:t>SetText</a:t>
            </a:r>
            <a:r>
              <a:rPr lang="en-US" b="1" dirty="0" smtClean="0"/>
              <a:t>() </a:t>
            </a:r>
            <a:r>
              <a:rPr lang="en-US" dirty="0" smtClean="0"/>
              <a:t>method displays text in a </a:t>
            </a:r>
            <a:r>
              <a:rPr lang="en-US" dirty="0" err="1" smtClean="0"/>
              <a:t>TextView</a:t>
            </a:r>
            <a:r>
              <a:rPr lang="en-US" dirty="0" smtClean="0"/>
              <a:t> control</a:t>
            </a:r>
          </a:p>
          <a:p>
            <a:pPr lvl="1" eaLnBrk="1" hangingPunct="1"/>
            <a:endParaRPr lang="en-US" dirty="0" smtClean="0"/>
          </a:p>
        </p:txBody>
      </p:sp>
      <p:sp>
        <p:nvSpPr>
          <p:cNvPr id="44036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FA12220-5262-4330-85F3-B6E4DA2D2369}" type="slidenum">
              <a:rPr lang="en-US"/>
              <a:pPr/>
              <a:t>44</a:t>
            </a:fld>
            <a:endParaRPr lang="en-US"/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987386"/>
            <a:ext cx="6781800" cy="9330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133976"/>
            <a:ext cx="6781800" cy="10172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Displaying Android Output </a:t>
            </a:r>
            <a:r>
              <a:rPr lang="en-US" sz="1200" smtClean="0"/>
              <a:t>(continued)</a:t>
            </a:r>
          </a:p>
        </p:txBody>
      </p:sp>
      <p:sp>
        <p:nvSpPr>
          <p:cNvPr id="4505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620D9A7-0560-47E0-B99C-C247A1421D48}" type="slidenum">
              <a:rPr lang="en-US"/>
              <a:pPr/>
              <a:t>45</a:t>
            </a:fld>
            <a:endParaRPr lang="en-US"/>
          </a:p>
        </p:txBody>
      </p:sp>
      <p:sp>
        <p:nvSpPr>
          <p:cNvPr id="3789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527824"/>
            <a:ext cx="5391150" cy="472057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Passing Data to Another Activity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572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In </a:t>
            </a:r>
            <a:r>
              <a:rPr lang="en-US" sz="2400" dirty="0" err="1" smtClean="0"/>
              <a:t>MainActivity</a:t>
            </a:r>
            <a:endParaRPr lang="en-US" sz="2400" dirty="0" smtClean="0"/>
          </a:p>
          <a:p>
            <a:pPr marL="457200" lvl="1" indent="0" eaLnBrk="1" hangingPunct="1">
              <a:buNone/>
            </a:pPr>
            <a:r>
              <a:rPr lang="en-US" sz="2200" dirty="0"/>
              <a:t>Intent </a:t>
            </a:r>
            <a:r>
              <a:rPr lang="en-US" sz="2200" dirty="0" err="1"/>
              <a:t>i</a:t>
            </a:r>
            <a:r>
              <a:rPr lang="en-US" sz="2200" dirty="0"/>
              <a:t> = new Intent(</a:t>
            </a:r>
            <a:r>
              <a:rPr lang="en-US" sz="2200" dirty="0" err="1"/>
              <a:t>MainActivity.this,Second.class</a:t>
            </a:r>
            <a:r>
              <a:rPr lang="en-US" sz="2200" dirty="0"/>
              <a:t>);</a:t>
            </a:r>
          </a:p>
          <a:p>
            <a:pPr marL="457200" lvl="1" indent="0" eaLnBrk="1" hangingPunct="1">
              <a:buNone/>
            </a:pPr>
            <a:r>
              <a:rPr lang="en-US" sz="2200" dirty="0" smtClean="0"/>
              <a:t>          </a:t>
            </a:r>
            <a:r>
              <a:rPr lang="en-US" sz="2200" dirty="0" err="1"/>
              <a:t>i.putExtra</a:t>
            </a:r>
            <a:r>
              <a:rPr lang="en-US" sz="2200" dirty="0" smtClean="0"/>
              <a:t>(“</a:t>
            </a:r>
            <a:r>
              <a:rPr lang="en-US" sz="2200" dirty="0" err="1" smtClean="0"/>
              <a:t>Key",value</a:t>
            </a:r>
            <a:r>
              <a:rPr lang="en-US" sz="2200" dirty="0" smtClean="0"/>
              <a:t>);</a:t>
            </a:r>
            <a:endParaRPr lang="en-US" sz="2200" dirty="0"/>
          </a:p>
          <a:p>
            <a:pPr marL="457200" lvl="1" indent="0" eaLnBrk="1" hangingPunct="1">
              <a:buNone/>
            </a:pPr>
            <a:r>
              <a:rPr lang="en-US" sz="2200" dirty="0" smtClean="0"/>
              <a:t>          </a:t>
            </a:r>
            <a:r>
              <a:rPr lang="en-US" sz="2200" dirty="0" err="1" smtClean="0"/>
              <a:t>startActivity</a:t>
            </a:r>
            <a:r>
              <a:rPr lang="en-US" sz="2200" dirty="0" smtClean="0"/>
              <a:t>(</a:t>
            </a:r>
            <a:r>
              <a:rPr lang="en-US" sz="2200" dirty="0" err="1" smtClean="0"/>
              <a:t>i</a:t>
            </a:r>
            <a:r>
              <a:rPr lang="en-US" sz="2200" dirty="0" smtClean="0"/>
              <a:t>);</a:t>
            </a:r>
            <a:endParaRPr lang="en-US" sz="2200" dirty="0"/>
          </a:p>
          <a:p>
            <a:pPr marL="457200" lvl="1" indent="0" eaLnBrk="1" hangingPunct="1">
              <a:buNone/>
            </a:pPr>
            <a:endParaRPr lang="en-US" sz="2200" dirty="0" smtClean="0"/>
          </a:p>
          <a:p>
            <a:pPr lvl="1" eaLnBrk="1" hangingPunct="1"/>
            <a:r>
              <a:rPr lang="en-US" sz="2200" dirty="0" smtClean="0"/>
              <a:t>In the second activity</a:t>
            </a:r>
          </a:p>
          <a:p>
            <a:pPr marL="457200" lvl="1" indent="0" eaLnBrk="1" hangingPunct="1">
              <a:buNone/>
            </a:pPr>
            <a:r>
              <a:rPr lang="en-US" sz="2200" dirty="0"/>
              <a:t>	Intent </a:t>
            </a:r>
            <a:r>
              <a:rPr lang="en-US" sz="2200" dirty="0" err="1"/>
              <a:t>intent</a:t>
            </a:r>
            <a:r>
              <a:rPr lang="en-US" sz="2200" dirty="0"/>
              <a:t> = </a:t>
            </a:r>
            <a:r>
              <a:rPr lang="en-US" sz="2200" dirty="0" err="1"/>
              <a:t>getIntent</a:t>
            </a:r>
            <a:r>
              <a:rPr lang="en-US" sz="2200" dirty="0"/>
              <a:t>();</a:t>
            </a:r>
          </a:p>
          <a:p>
            <a:pPr marL="457200" lvl="1" indent="0" eaLnBrk="1" hangingPunct="1">
              <a:buNone/>
            </a:pPr>
            <a:r>
              <a:rPr lang="en-US" sz="2200" dirty="0"/>
              <a:t>        if(intent != null){</a:t>
            </a:r>
          </a:p>
          <a:p>
            <a:pPr marL="457200" lvl="1" indent="0" eaLnBrk="1" hangingPunct="1">
              <a:buNone/>
            </a:pPr>
            <a:r>
              <a:rPr lang="en-US" sz="2200" dirty="0"/>
              <a:t>            double data = </a:t>
            </a:r>
            <a:r>
              <a:rPr lang="en-US" sz="2200" dirty="0" err="1" smtClean="0"/>
              <a:t>getIntent</a:t>
            </a:r>
            <a:r>
              <a:rPr lang="en-US" sz="2200" dirty="0" smtClean="0"/>
              <a:t>().</a:t>
            </a:r>
            <a:r>
              <a:rPr lang="en-US" sz="2200" dirty="0" err="1" smtClean="0"/>
              <a:t>getDoubleExtra</a:t>
            </a:r>
            <a:r>
              <a:rPr lang="en-US" sz="2200" dirty="0" smtClean="0"/>
              <a:t>(“Key",</a:t>
            </a:r>
            <a:r>
              <a:rPr lang="en-US" sz="2200" dirty="0"/>
              <a:t>0);</a:t>
            </a:r>
          </a:p>
          <a:p>
            <a:pPr marL="457200" lvl="1" indent="0" eaLnBrk="1" hangingPunct="1">
              <a:buNone/>
            </a:pPr>
            <a:r>
              <a:rPr lang="en-US" sz="2200" dirty="0" smtClean="0"/>
              <a:t>            </a:t>
            </a:r>
            <a:r>
              <a:rPr lang="en-US" sz="2200" dirty="0" err="1"/>
              <a:t>res.setText</a:t>
            </a:r>
            <a:r>
              <a:rPr lang="en-US" sz="2200" dirty="0"/>
              <a:t>("The data is "+data);</a:t>
            </a:r>
          </a:p>
          <a:p>
            <a:pPr marL="457200" lvl="1" indent="0" eaLnBrk="1" hangingPunct="1">
              <a:buNone/>
            </a:pPr>
            <a:r>
              <a:rPr lang="en-US" sz="2200" dirty="0"/>
              <a:t>        }</a:t>
            </a:r>
            <a:endParaRPr lang="en-US" sz="2200" dirty="0" smtClean="0"/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2F19376-B980-4E7B-BDFD-7149F5C5F0B4}" type="slidenum">
              <a:rPr lang="en-US"/>
              <a:pPr/>
              <a:t>46</a:t>
            </a:fld>
            <a:endParaRPr lang="en-US"/>
          </a:p>
        </p:txBody>
      </p:sp>
      <p:sp>
        <p:nvSpPr>
          <p:cNvPr id="389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69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5720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Assign a theme to an Activity or an entire application to prevent apps from looking too similar</a:t>
            </a:r>
          </a:p>
          <a:p>
            <a:pPr eaLnBrk="1" hangingPunct="1"/>
            <a:r>
              <a:rPr lang="en-US" sz="2400" dirty="0"/>
              <a:t>Preview a theme by tapping or clicking the </a:t>
            </a:r>
            <a:r>
              <a:rPr lang="en-US" sz="2400" dirty="0" err="1"/>
              <a:t>AppTheme</a:t>
            </a:r>
            <a:r>
              <a:rPr lang="en-US" sz="2400" dirty="0"/>
              <a:t> button in the emulator, and </a:t>
            </a:r>
            <a:r>
              <a:rPr lang="en-US" sz="2400" dirty="0" smtClean="0"/>
              <a:t>then selecting </a:t>
            </a:r>
            <a:r>
              <a:rPr lang="en-US" sz="2400" dirty="0"/>
              <a:t>a </a:t>
            </a:r>
            <a:r>
              <a:rPr lang="en-US" sz="2400" dirty="0" smtClean="0"/>
              <a:t>theme</a:t>
            </a:r>
          </a:p>
          <a:p>
            <a:pPr eaLnBrk="1" hangingPunct="1"/>
            <a:r>
              <a:rPr lang="en-US" sz="2400" dirty="0" smtClean="0"/>
              <a:t>Use Text Fields to request input from users</a:t>
            </a:r>
          </a:p>
          <a:p>
            <a:r>
              <a:rPr lang="en-US" sz="2400" dirty="0"/>
              <a:t>The strings.xml file is part of every Android application by default and contains strings </a:t>
            </a:r>
            <a:r>
              <a:rPr lang="en-US" sz="2400" dirty="0" smtClean="0"/>
              <a:t>used in </a:t>
            </a:r>
            <a:r>
              <a:rPr lang="en-US" sz="2400" dirty="0"/>
              <a:t>the application, such as text displayed in a </a:t>
            </a:r>
            <a:r>
              <a:rPr lang="en-US" sz="2400" dirty="0" err="1"/>
              <a:t>TextView</a:t>
            </a:r>
            <a:r>
              <a:rPr lang="en-US" sz="2400" dirty="0"/>
              <a:t>, Spinner, or Button </a:t>
            </a:r>
            <a:r>
              <a:rPr lang="en-US" sz="2400" dirty="0" smtClean="0"/>
              <a:t>control</a:t>
            </a:r>
          </a:p>
          <a:p>
            <a:r>
              <a:rPr lang="en-US" sz="2400" dirty="0"/>
              <a:t>To provide guidelines so users enter the correct data in a Text Field control, use the </a:t>
            </a:r>
            <a:r>
              <a:rPr lang="en-US" sz="2400" dirty="0" smtClean="0"/>
              <a:t>control’s hint </a:t>
            </a:r>
            <a:r>
              <a:rPr lang="en-US" sz="2400" dirty="0"/>
              <a:t>property to display light-colored text, also called a watermark, describing what to enter</a:t>
            </a:r>
            <a:endParaRPr lang="en-US" sz="2400" dirty="0" smtClean="0"/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2F19376-B980-4E7B-BDFD-7149F5C5F0B4}" type="slidenum">
              <a:rPr lang="en-US"/>
              <a:pPr/>
              <a:t>47</a:t>
            </a:fld>
            <a:endParaRPr lang="en-US"/>
          </a:p>
        </p:txBody>
      </p:sp>
      <p:sp>
        <p:nvSpPr>
          <p:cNvPr id="389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 </a:t>
            </a:r>
            <a:r>
              <a:rPr lang="en-US" sz="1200" smtClean="0"/>
              <a:t>(continued)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495800"/>
          </a:xfrm>
        </p:spPr>
        <p:txBody>
          <a:bodyPr/>
          <a:lstStyle/>
          <a:p>
            <a:r>
              <a:rPr lang="en-US" dirty="0"/>
              <a:t>To handle the input that users enter into a Text Field control, you use the </a:t>
            </a:r>
            <a:r>
              <a:rPr lang="en-US" dirty="0" err="1"/>
              <a:t>EditText</a:t>
            </a:r>
            <a:r>
              <a:rPr lang="en-US" dirty="0"/>
              <a:t> class</a:t>
            </a:r>
            <a:r>
              <a:rPr lang="en-US" dirty="0" smtClean="0"/>
              <a:t>, which </a:t>
            </a:r>
            <a:r>
              <a:rPr lang="en-US" dirty="0"/>
              <a:t>extracts the text and converts it for use in the Java </a:t>
            </a:r>
            <a:r>
              <a:rPr lang="en-US" dirty="0" smtClean="0"/>
              <a:t>code</a:t>
            </a:r>
          </a:p>
          <a:p>
            <a:r>
              <a:rPr lang="en-US" dirty="0"/>
              <a:t>To use a variable, you must first declare the variable and then assign a value to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After </a:t>
            </a:r>
            <a:r>
              <a:rPr lang="en-US" dirty="0"/>
              <a:t>assigning variables to hold the values entered in controls, you often need to </a:t>
            </a:r>
            <a:r>
              <a:rPr lang="en-US" dirty="0" smtClean="0"/>
              <a:t>convert the </a:t>
            </a:r>
            <a:r>
              <a:rPr lang="en-US" dirty="0"/>
              <a:t>values in the assigned variables to the correct data type so the values can be used </a:t>
            </a:r>
            <a:r>
              <a:rPr lang="en-US" dirty="0" smtClean="0"/>
              <a:t>in calculations</a:t>
            </a:r>
          </a:p>
        </p:txBody>
      </p:sp>
      <p:sp>
        <p:nvSpPr>
          <p:cNvPr id="471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3B40848-0A96-4882-99E5-4FD4FF284F7D}" type="slidenum">
              <a:rPr lang="en-US"/>
              <a:pPr/>
              <a:t>48</a:t>
            </a:fld>
            <a:endParaRPr lang="en-US"/>
          </a:p>
        </p:txBody>
      </p:sp>
      <p:sp>
        <p:nvSpPr>
          <p:cNvPr id="399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dirty="0"/>
              <a:t>Previewing a Theme</a:t>
            </a:r>
          </a:p>
        </p:txBody>
      </p:sp>
      <p:sp>
        <p:nvSpPr>
          <p:cNvPr id="20483" name="Content Placeholder 8"/>
          <p:cNvSpPr>
            <a:spLocks noGrp="1"/>
          </p:cNvSpPr>
          <p:nvPr>
            <p:ph idx="1"/>
          </p:nvPr>
        </p:nvSpPr>
        <p:spPr>
          <a:xfrm>
            <a:off x="533400" y="1599308"/>
            <a:ext cx="7947025" cy="4497584"/>
          </a:xfrm>
        </p:spPr>
        <p:txBody>
          <a:bodyPr/>
          <a:lstStyle/>
          <a:p>
            <a:pPr eaLnBrk="1" hangingPunct="1"/>
            <a:r>
              <a:rPr lang="en-US" dirty="0"/>
              <a:t>Check the activity_main.xml file in the emulator to see what your screen looks like</a:t>
            </a:r>
          </a:p>
        </p:txBody>
      </p:sp>
      <p:sp>
        <p:nvSpPr>
          <p:cNvPr id="2048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859DD1-50CF-41E5-B8D4-7B7A551AFD49}" type="slidenum">
              <a:rPr lang="en-US"/>
              <a:pPr/>
              <a:t>5</a:t>
            </a:fld>
            <a:endParaRPr lang="en-US"/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8F926-419A-4A26-AB1A-3374A76A9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67" r="20833"/>
          <a:stretch/>
        </p:blipFill>
        <p:spPr>
          <a:xfrm>
            <a:off x="869276" y="2873692"/>
            <a:ext cx="2255221" cy="32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939430-760A-4FEF-BE2A-DEDDB0B177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33" r="21667"/>
          <a:stretch/>
        </p:blipFill>
        <p:spPr>
          <a:xfrm>
            <a:off x="3519564" y="2873692"/>
            <a:ext cx="2104872" cy="32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8456A2-29DF-4039-B9AF-042DB46239D0}"/>
              </a:ext>
            </a:extLst>
          </p:cNvPr>
          <p:cNvSpPr txBox="1"/>
          <p:nvPr/>
        </p:nvSpPr>
        <p:spPr>
          <a:xfrm>
            <a:off x="2187835" y="2466812"/>
            <a:ext cx="120738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Default theme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BAACA2-7715-4494-BA77-EDD056B7A911}"/>
              </a:ext>
            </a:extLst>
          </p:cNvPr>
          <p:cNvCxnSpPr>
            <a:stCxn id="7" idx="2"/>
          </p:cNvCxnSpPr>
          <p:nvPr/>
        </p:nvCxnSpPr>
        <p:spPr>
          <a:xfrm flipH="1">
            <a:off x="2053791" y="2774589"/>
            <a:ext cx="737735" cy="156881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39BE48-6FD6-4338-A9BD-307678BA4E2B}"/>
              </a:ext>
            </a:extLst>
          </p:cNvPr>
          <p:cNvSpPr txBox="1"/>
          <p:nvPr/>
        </p:nvSpPr>
        <p:spPr>
          <a:xfrm>
            <a:off x="3943294" y="2466812"/>
            <a:ext cx="2076209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HK" sz="1400" dirty="0" err="1">
                <a:solidFill>
                  <a:srgbClr val="0033CC"/>
                </a:solidFill>
              </a:rPr>
              <a:t>AppCompat.NoActionBar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50600B-2340-4940-A84F-4AC85F5FB02B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495800" y="2774589"/>
            <a:ext cx="485599" cy="1721211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6456382-4C16-4114-B3E2-C6CCAF934E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453" r="19998"/>
          <a:stretch/>
        </p:blipFill>
        <p:spPr>
          <a:xfrm>
            <a:off x="6214797" y="2856892"/>
            <a:ext cx="2318303" cy="32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84A207-5D8B-4AF7-B7C8-E8BD98B15402}"/>
              </a:ext>
            </a:extLst>
          </p:cNvPr>
          <p:cNvSpPr txBox="1"/>
          <p:nvPr/>
        </p:nvSpPr>
        <p:spPr>
          <a:xfrm>
            <a:off x="6237451" y="2459888"/>
            <a:ext cx="2686954" cy="523220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HK" sz="1400" dirty="0" err="1">
                <a:solidFill>
                  <a:srgbClr val="0033CC"/>
                </a:solidFill>
              </a:rPr>
              <a:t>Base.Theme.MaterialComponents</a:t>
            </a:r>
            <a:r>
              <a:rPr lang="en-HK" sz="1400" dirty="0">
                <a:solidFill>
                  <a:srgbClr val="0033CC"/>
                </a:solidFill>
              </a:rPr>
              <a:t>.</a:t>
            </a:r>
            <a:br>
              <a:rPr lang="en-HK" sz="1400" dirty="0">
                <a:solidFill>
                  <a:srgbClr val="0033CC"/>
                </a:solidFill>
              </a:rPr>
            </a:br>
            <a:r>
              <a:rPr lang="en-HK" sz="1400" dirty="0" err="1">
                <a:solidFill>
                  <a:srgbClr val="0033CC"/>
                </a:solidFill>
              </a:rPr>
              <a:t>Dialog.Bridge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A6088B-7E1C-41EF-B61A-5218A08E7C47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328710" y="2983108"/>
            <a:ext cx="252218" cy="1741292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59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Updating the Theme in the styles.xml File</a:t>
            </a:r>
          </a:p>
        </p:txBody>
      </p:sp>
      <p:sp>
        <p:nvSpPr>
          <p:cNvPr id="21507" name="Content Placeholder 8"/>
          <p:cNvSpPr>
            <a:spLocks noGrp="1"/>
          </p:cNvSpPr>
          <p:nvPr>
            <p:ph idx="1"/>
          </p:nvPr>
        </p:nvSpPr>
        <p:spPr>
          <a:xfrm>
            <a:off x="381000" y="1447800"/>
            <a:ext cx="8153400" cy="4800600"/>
          </a:xfrm>
        </p:spPr>
        <p:txBody>
          <a:bodyPr/>
          <a:lstStyle/>
          <a:p>
            <a:pPr lvl="1" eaLnBrk="1" hangingPunct="1">
              <a:buFontTx/>
              <a:buNone/>
            </a:pPr>
            <a:endParaRPr lang="en-US" sz="1800" dirty="0">
              <a:latin typeface="OCR A Extended" pitchFamily="50" charset="0"/>
            </a:endParaRPr>
          </a:p>
          <a:p>
            <a:pPr lvl="1" eaLnBrk="1" hangingPunct="1">
              <a:buFontTx/>
              <a:buNone/>
            </a:pPr>
            <a:endParaRPr lang="en-US" sz="1800" dirty="0">
              <a:latin typeface="OCR A Extended" pitchFamily="50" charset="0"/>
            </a:endParaRP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919169-3DBC-41CD-821C-223AD21950A5}" type="slidenum">
              <a:rPr lang="en-US"/>
              <a:pPr/>
              <a:t>6</a:t>
            </a:fld>
            <a:endParaRPr lang="en-US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A49C5-4660-4E4A-BE19-E70147A24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70" y="1447800"/>
            <a:ext cx="7317259" cy="4797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FD35D3-601D-475D-B6EF-81F1435EF83C}"/>
              </a:ext>
            </a:extLst>
          </p:cNvPr>
          <p:cNvSpPr txBox="1"/>
          <p:nvPr/>
        </p:nvSpPr>
        <p:spPr>
          <a:xfrm>
            <a:off x="7430931" y="2667000"/>
            <a:ext cx="1257075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Theme applied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5D6436-8A75-40DC-9F75-C71F306B185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477009" y="2974777"/>
            <a:ext cx="1582460" cy="835223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42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Updating the Theme in the styles.xml File</a:t>
            </a:r>
          </a:p>
        </p:txBody>
      </p:sp>
      <p:sp>
        <p:nvSpPr>
          <p:cNvPr id="21507" name="Content Placeholder 8"/>
          <p:cNvSpPr>
            <a:spLocks noGrp="1"/>
          </p:cNvSpPr>
          <p:nvPr>
            <p:ph idx="1"/>
          </p:nvPr>
        </p:nvSpPr>
        <p:spPr>
          <a:xfrm>
            <a:off x="381000" y="1447800"/>
            <a:ext cx="8153400" cy="4800600"/>
          </a:xfrm>
        </p:spPr>
        <p:txBody>
          <a:bodyPr/>
          <a:lstStyle/>
          <a:p>
            <a:pPr lvl="1" eaLnBrk="1" hangingPunct="1">
              <a:buFontTx/>
              <a:buNone/>
            </a:pPr>
            <a:endParaRPr lang="en-US" sz="1800" dirty="0">
              <a:latin typeface="OCR A Extended" pitchFamily="50" charset="0"/>
            </a:endParaRPr>
          </a:p>
          <a:p>
            <a:pPr lvl="1" eaLnBrk="1" hangingPunct="1">
              <a:buFontTx/>
              <a:buNone/>
            </a:pPr>
            <a:endParaRPr lang="en-US" sz="1800" dirty="0">
              <a:latin typeface="OCR A Extended" pitchFamily="50" charset="0"/>
            </a:endParaRP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919169-3DBC-41CD-821C-223AD21950A5}" type="slidenum">
              <a:rPr lang="en-US"/>
              <a:pPr/>
              <a:t>7</a:t>
            </a:fld>
            <a:endParaRPr lang="en-US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D35D3-601D-475D-B6EF-81F1435EF83C}"/>
              </a:ext>
            </a:extLst>
          </p:cNvPr>
          <p:cNvSpPr txBox="1"/>
          <p:nvPr/>
        </p:nvSpPr>
        <p:spPr>
          <a:xfrm>
            <a:off x="1207236" y="5144936"/>
            <a:ext cx="101822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themes.xml</a:t>
            </a:r>
            <a:endParaRPr lang="en-CA" sz="1400" dirty="0">
              <a:solidFill>
                <a:srgbClr val="0033CC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EA4EB-021C-48C7-845E-C6DBE716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580" y="3012519"/>
            <a:ext cx="4941220" cy="32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5FD82-9580-4662-A4C8-74DB0CB72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559175"/>
            <a:ext cx="4941219" cy="324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5D6436-8A75-40DC-9F75-C71F306B1855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600200" y="4038602"/>
            <a:ext cx="116150" cy="1106334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317104-9428-4D00-8E51-AE8B38F3821D}"/>
              </a:ext>
            </a:extLst>
          </p:cNvPr>
          <p:cNvSpPr txBox="1"/>
          <p:nvPr/>
        </p:nvSpPr>
        <p:spPr>
          <a:xfrm>
            <a:off x="6781800" y="1981653"/>
            <a:ext cx="1018227" cy="523220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Theme definition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40A157-50A1-4861-83A9-C0D9DC847E6C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257800" y="2243263"/>
            <a:ext cx="1524000" cy="576137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AF3E2C-B9BC-4763-B531-EC344B3ABF28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290914" y="2504873"/>
            <a:ext cx="176686" cy="1533728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75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Updating the Theme in the styles.xml File</a:t>
            </a:r>
          </a:p>
        </p:txBody>
      </p:sp>
      <p:sp>
        <p:nvSpPr>
          <p:cNvPr id="21507" name="Content Placeholder 8"/>
          <p:cNvSpPr>
            <a:spLocks noGrp="1"/>
          </p:cNvSpPr>
          <p:nvPr>
            <p:ph idx="1"/>
          </p:nvPr>
        </p:nvSpPr>
        <p:spPr>
          <a:xfrm>
            <a:off x="381000" y="1447800"/>
            <a:ext cx="8153400" cy="4800600"/>
          </a:xfrm>
        </p:spPr>
        <p:txBody>
          <a:bodyPr/>
          <a:lstStyle/>
          <a:p>
            <a:pPr lvl="1" eaLnBrk="1" hangingPunct="1">
              <a:buFontTx/>
              <a:buNone/>
            </a:pPr>
            <a:endParaRPr lang="en-US" sz="1800" dirty="0">
              <a:latin typeface="OCR A Extended" pitchFamily="50" charset="0"/>
            </a:endParaRPr>
          </a:p>
          <a:p>
            <a:pPr lvl="1" eaLnBrk="1" hangingPunct="1">
              <a:buFontTx/>
              <a:buNone/>
            </a:pPr>
            <a:endParaRPr lang="en-US" sz="1800" dirty="0">
              <a:latin typeface="OCR A Extended" pitchFamily="50" charset="0"/>
            </a:endParaRP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919169-3DBC-41CD-821C-223AD21950A5}" type="slidenum">
              <a:rPr lang="en-US"/>
              <a:pPr/>
              <a:t>8</a:t>
            </a:fld>
            <a:endParaRPr lang="en-US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AC182-53E2-4C5C-A4CF-68C018019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21"/>
          <a:stretch/>
        </p:blipFill>
        <p:spPr>
          <a:xfrm>
            <a:off x="322906" y="1447800"/>
            <a:ext cx="5620694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C2AE5-BF6A-4662-8B71-1D80CFCEB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1" y="3810000"/>
            <a:ext cx="3696558" cy="2365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0F5B67-237E-4510-AE85-0AACD7B5BA16}"/>
              </a:ext>
            </a:extLst>
          </p:cNvPr>
          <p:cNvSpPr txBox="1"/>
          <p:nvPr/>
        </p:nvSpPr>
        <p:spPr>
          <a:xfrm>
            <a:off x="1066800" y="5562600"/>
            <a:ext cx="101822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Right-click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DB4303-98E7-479A-80F6-E1B1A08BA639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1371600" y="3276600"/>
            <a:ext cx="204314" cy="228600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D29904-F1E4-4C97-88E1-61FB0FEC5FF0}"/>
              </a:ext>
            </a:extLst>
          </p:cNvPr>
          <p:cNvSpPr txBox="1"/>
          <p:nvPr/>
        </p:nvSpPr>
        <p:spPr>
          <a:xfrm>
            <a:off x="3581400" y="3121223"/>
            <a:ext cx="1399227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Values XML file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0EFDE6-C382-4968-B2F9-AA0435B8E5D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281014" y="3429000"/>
            <a:ext cx="748186" cy="121920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272398-45AC-4588-9F3C-47563A354C23}"/>
              </a:ext>
            </a:extLst>
          </p:cNvPr>
          <p:cNvSpPr txBox="1"/>
          <p:nvPr/>
        </p:nvSpPr>
        <p:spPr>
          <a:xfrm>
            <a:off x="6716713" y="3130785"/>
            <a:ext cx="595035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styles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F7FE5D-9E31-495B-A305-6EC3922314C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7014231" y="3438562"/>
            <a:ext cx="377169" cy="1133438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7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511175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Updating the Theme in the styles.xml File</a:t>
            </a:r>
          </a:p>
        </p:txBody>
      </p:sp>
      <p:sp>
        <p:nvSpPr>
          <p:cNvPr id="21507" name="Content Placeholder 8"/>
          <p:cNvSpPr>
            <a:spLocks noGrp="1"/>
          </p:cNvSpPr>
          <p:nvPr>
            <p:ph idx="1"/>
          </p:nvPr>
        </p:nvSpPr>
        <p:spPr>
          <a:xfrm>
            <a:off x="381000" y="1447800"/>
            <a:ext cx="8153400" cy="4800600"/>
          </a:xfrm>
        </p:spPr>
        <p:txBody>
          <a:bodyPr/>
          <a:lstStyle/>
          <a:p>
            <a:pPr lvl="1" eaLnBrk="1" hangingPunct="1">
              <a:buFontTx/>
              <a:buNone/>
            </a:pPr>
            <a:endParaRPr lang="en-US" sz="1800" dirty="0">
              <a:latin typeface="OCR A Extended" pitchFamily="50" charset="0"/>
            </a:endParaRPr>
          </a:p>
          <a:p>
            <a:pPr lvl="1" eaLnBrk="1" hangingPunct="1">
              <a:buFontTx/>
              <a:buNone/>
            </a:pPr>
            <a:endParaRPr lang="en-US" sz="1800" dirty="0">
              <a:latin typeface="OCR A Extended" pitchFamily="50" charset="0"/>
            </a:endParaRP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919169-3DBC-41CD-821C-223AD21950A5}" type="slidenum">
              <a:rPr lang="en-US"/>
              <a:pPr/>
              <a:t>9</a:t>
            </a:fld>
            <a:endParaRPr lang="en-US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Android Boot Camp for Developers Using Java, 3rd 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B79BC8-E527-411B-9C41-5D10E04D4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46" y="1524000"/>
            <a:ext cx="6834858" cy="43661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3B729C-7986-4D2E-A5B5-51385D11C18D}"/>
              </a:ext>
            </a:extLst>
          </p:cNvPr>
          <p:cNvSpPr txBox="1"/>
          <p:nvPr/>
        </p:nvSpPr>
        <p:spPr>
          <a:xfrm>
            <a:off x="5703036" y="3773334"/>
            <a:ext cx="149996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Write the style tag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C8D45E-D5B8-441B-8B88-EAC38B74B605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6096005" y="2667000"/>
            <a:ext cx="357012" cy="1106334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7EA11E-77A6-4A5F-BBBA-52BB7A896959}"/>
              </a:ext>
            </a:extLst>
          </p:cNvPr>
          <p:cNvSpPr txBox="1"/>
          <p:nvPr/>
        </p:nvSpPr>
        <p:spPr>
          <a:xfrm>
            <a:off x="7708219" y="2436911"/>
            <a:ext cx="91884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non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styles.xml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2B4CF6-6ADE-456C-B118-7A7B45500587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203000" y="2133601"/>
            <a:ext cx="964640" cy="30331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CD5F803-C7B2-47AC-90DD-EE872EDFA5D8}"/>
              </a:ext>
            </a:extLst>
          </p:cNvPr>
          <p:cNvSpPr txBox="1"/>
          <p:nvPr/>
        </p:nvSpPr>
        <p:spPr>
          <a:xfrm>
            <a:off x="4298267" y="3352800"/>
            <a:ext cx="123054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33CC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33CC"/>
                </a:solidFill>
              </a:rPr>
              <a:t>Theme name</a:t>
            </a:r>
            <a:endParaRPr lang="en-CA" sz="1400" dirty="0">
              <a:solidFill>
                <a:srgbClr val="0033CC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1F8C15-256E-43D6-A448-681FC7A65DA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913538" y="2667000"/>
            <a:ext cx="0" cy="68580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F86FBD4-ACDA-4E9F-BB87-2FEC4C861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4439410"/>
            <a:ext cx="5359268" cy="17370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31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1969</Words>
  <Application>Microsoft Office PowerPoint</Application>
  <PresentationFormat>On-screen Show (4:3)</PresentationFormat>
  <Paragraphs>333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ＭＳ Ｐゴシック</vt:lpstr>
      <vt:lpstr>Arial</vt:lpstr>
      <vt:lpstr>OCR A Extended</vt:lpstr>
      <vt:lpstr>Times New Roman</vt:lpstr>
      <vt:lpstr>3_Default Design</vt:lpstr>
      <vt:lpstr>4_Default Design</vt:lpstr>
      <vt:lpstr>PowerPoint Presentation</vt:lpstr>
      <vt:lpstr>Objectives</vt:lpstr>
      <vt:lpstr>Objectives (continued)</vt:lpstr>
      <vt:lpstr>Android Themes</vt:lpstr>
      <vt:lpstr>Previewing a Theme</vt:lpstr>
      <vt:lpstr>Updating the Theme in the styles.xml File</vt:lpstr>
      <vt:lpstr>Updating the Theme in the styles.xml File</vt:lpstr>
      <vt:lpstr>Updating the Theme in the styles.xml File</vt:lpstr>
      <vt:lpstr>Updating the Theme in the styles.xml File</vt:lpstr>
      <vt:lpstr>Updating the Theme in the styles.xml File</vt:lpstr>
      <vt:lpstr>Simplifying User Input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Simplifying User Input (continued)</vt:lpstr>
      <vt:lpstr>Declaring Variables</vt:lpstr>
      <vt:lpstr>Declaring Variables (continued)</vt:lpstr>
      <vt:lpstr>Declaring Variables (continued)</vt:lpstr>
      <vt:lpstr>Declaring Variables (continued)</vt:lpstr>
      <vt:lpstr>Declaring Variables (continued)</vt:lpstr>
      <vt:lpstr>Working with Mathematical Operations </vt:lpstr>
      <vt:lpstr>Working with Mathematical Operations (continued)</vt:lpstr>
      <vt:lpstr>Working with Mathematical Operations (continued)</vt:lpstr>
      <vt:lpstr>Displaying Android Output</vt:lpstr>
      <vt:lpstr>Displaying Android Output (continued)</vt:lpstr>
      <vt:lpstr>Passing Data to Another Activity</vt:lpstr>
      <vt:lpstr>Summary</vt:lpstr>
      <vt:lpstr>Summary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2015-07-26T17:54:43Z</dcterms:created>
  <dcterms:modified xsi:type="dcterms:W3CDTF">2022-01-19T13:02:39Z</dcterms:modified>
</cp:coreProperties>
</file>